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76" r:id="rId3"/>
    <p:sldId id="294" r:id="rId4"/>
    <p:sldId id="295" r:id="rId5"/>
    <p:sldId id="296" r:id="rId6"/>
    <p:sldId id="298" r:id="rId7"/>
    <p:sldId id="268" r:id="rId8"/>
    <p:sldId id="291" r:id="rId9"/>
    <p:sldId id="288" r:id="rId10"/>
    <p:sldId id="273" r:id="rId11"/>
  </p:sldIdLst>
  <p:sldSz cx="9906000" cy="6858000" type="A4"/>
  <p:notesSz cx="6797675" cy="987266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301DFC83-7F5E-4CBD-811B-D42A6FB96D0B}">
          <p14:sldIdLst>
            <p14:sldId id="257"/>
            <p14:sldId id="276"/>
            <p14:sldId id="294"/>
            <p14:sldId id="295"/>
            <p14:sldId id="296"/>
            <p14:sldId id="298"/>
            <p14:sldId id="268"/>
            <p14:sldId id="291"/>
            <p14:sldId id="288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81E2"/>
    <a:srgbClr val="0070C0"/>
    <a:srgbClr val="2DA5FF"/>
    <a:srgbClr val="008DF6"/>
    <a:srgbClr val="95BAA8"/>
    <a:srgbClr val="FFA7D7"/>
    <a:srgbClr val="EC3314"/>
    <a:srgbClr val="F19759"/>
    <a:srgbClr val="FFC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สไตล์สีปานกลาง 1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สไตล์สีปานกลาง 4 - เน้น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สไตล์สีปานกลาง 4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สไตล์สีปานกลาง 1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C4B1156A-380E-4F78-BDF5-A606A8083BF9}" styleName="สไตล์สีปานกลาง 4 - เน้น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411226966383323E-3"/>
          <c:y val="0"/>
          <c:w val="0.89896860469278894"/>
          <c:h val="0.81809220784885894"/>
        </c:manualLayout>
      </c:layout>
      <c:pie3DChart>
        <c:varyColors val="1"/>
        <c:ser>
          <c:idx val="0"/>
          <c:order val="0"/>
          <c:explosion val="8"/>
          <c:dPt>
            <c:idx val="0"/>
            <c:bubble3D val="0"/>
            <c:spPr>
              <a:solidFill>
                <a:srgbClr val="FFCDE8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2E59-47ED-9E90-AF2C6B604E80}"/>
              </c:ext>
            </c:extLst>
          </c:dPt>
          <c:dPt>
            <c:idx val="1"/>
            <c:bubble3D val="0"/>
            <c:spPr>
              <a:solidFill>
                <a:srgbClr val="FF57B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2E59-47ED-9E90-AF2C6B604E80}"/>
              </c:ext>
            </c:extLst>
          </c:dPt>
          <c:dLbls>
            <c:delete val="1"/>
          </c:dLbls>
          <c:cat>
            <c:strRef>
              <c:f>'Rank 161265 (2)'!$B$7:$B$8</c:f>
              <c:strCache>
                <c:ptCount val="2"/>
                <c:pt idx="0">
                  <c:v> - รายจ่ายประจำ</c:v>
                </c:pt>
                <c:pt idx="1">
                  <c:v> - รายจ่ายลงทุน</c:v>
                </c:pt>
              </c:strCache>
            </c:strRef>
          </c:cat>
          <c:val>
            <c:numRef>
              <c:f>'Rank 161265 (2)'!$C$7:$C$8</c:f>
              <c:numCache>
                <c:formatCode>_-* #,##0.000_-;\-* #,##0.000_-;_-* "-"??_-;_-@_-</c:formatCode>
                <c:ptCount val="2"/>
                <c:pt idx="0">
                  <c:v>614.04600000000005</c:v>
                </c:pt>
                <c:pt idx="1">
                  <c:v>1102.8411553999999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59-47ED-9E90-AF2C6B604E8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'Rank 161265 (2)'!$B$13:$B$14</cx:f>
        <cx:lvl ptCount="2">
          <cx:pt idx="0"> รายจ่ายประจำ</cx:pt>
          <cx:pt idx="1"> รายจ่ายลงทุน</cx:pt>
        </cx:lvl>
      </cx:strDim>
      <cx:numDim type="size">
        <cx:f>'Rank 161265 (2)'!$C$13:$C$14</cx:f>
        <cx:lvl ptCount="2" formatCode="General">
          <cx:pt idx="0">49.931199999999997</cx:pt>
          <cx:pt idx="1">109.568</cx:pt>
        </cx:lvl>
      </cx:numDim>
    </cx:data>
  </cx:chartData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2128" b="1" i="0" u="none" strike="noStrike" baseline="0" dirty="0">
            <a:solidFill>
              <a:srgbClr val="44546A"/>
            </a:solidFill>
            <a:latin typeface="Calibri" panose="020F0502020204030204"/>
          </a:endParaRPr>
        </a:p>
      </cx:txPr>
    </cx:title>
    <cx:plotArea>
      <cx:plotAreaRegion>
        <cx:plotSurface>
          <cx:spPr>
            <a:effectLst/>
          </cx:spPr>
        </cx:plotSurface>
        <cx:series layoutId="sunburst" uniqueId="{871BECAB-FDB7-4803-BB89-797E0BF777C9}">
          <cx:spPr>
            <a:solidFill>
              <a:srgbClr val="FF0000"/>
            </a:solidFill>
          </cx:spPr>
          <cx:dataPt idx="0">
            <cx:spPr>
              <a:solidFill>
                <a:srgbClr val="FFA7D7"/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 b="1">
                    <a:solidFill>
                      <a:schemeClr val="tx1"/>
                    </a:solidFill>
                  </a:defRPr>
                </a:pPr>
                <a:endParaRPr lang="en-US" sz="1600" b="1" i="0" u="none" strike="noStrike" baseline="0">
                  <a:solidFill>
                    <a:schemeClr val="tx1"/>
                  </a:solidFill>
                  <a:latin typeface="Calibri" panose="020F0502020204030204"/>
                </a:endParaRPr>
              </a:p>
            </cx:txPr>
            <cx:visibility seriesName="0" categoryName="1" value="0"/>
            <cx:dataLabelHidden idx="0"/>
            <cx:dataLabelHidden idx="1"/>
          </cx:dataLabels>
          <cx:dataId val="0"/>
        </cx:series>
      </cx:plotAreaRegion>
    </cx:plotArea>
  </cx:chart>
  <cx:spPr>
    <a:effectLst/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0837" y="0"/>
            <a:ext cx="2945659" cy="4959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4886A-E57F-4631-A6CD-C5DFBFA39FC5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1233488"/>
            <a:ext cx="481330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51221"/>
            <a:ext cx="5438140" cy="38873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376749"/>
            <a:ext cx="2945659" cy="4959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50837" y="9376749"/>
            <a:ext cx="2945659" cy="4959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5901E-820B-4677-B9BB-7CEAC77768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1689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dirty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0998" indent="-285003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000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2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8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4001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0004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6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10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8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4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80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394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90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619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29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670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406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43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10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207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3376-2CB1-4DA4-B3E7-053A4F01DA1B}" type="datetimeFigureOut">
              <a:rPr lang="th-TH" smtClean="0"/>
              <a:t>23/03/66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64C47-97F5-7FE0-7EE0-0D5118F7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875-563A-468F-B220-7D8EA5097E34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0" y="6245226"/>
            <a:ext cx="9905999" cy="640159"/>
          </a:xfrm>
          <a:prstGeom prst="rect">
            <a:avLst/>
          </a:prstGeom>
          <a:solidFill>
            <a:schemeClr val="accent1"/>
          </a:solidFill>
          <a:ln>
            <a:solidFill>
              <a:srgbClr val="B3DF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3244297" y="6226728"/>
            <a:ext cx="4597329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0" y="-27385"/>
            <a:ext cx="9906000" cy="16531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3DF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" name="ชื่อเรื่องรอง 2">
            <a:extLst>
              <a:ext uri="{FF2B5EF4-FFF2-40B4-BE49-F238E27FC236}">
                <a16:creationId xmlns:a16="http://schemas.microsoft.com/office/drawing/2014/main" id="{44522B68-16C9-E3F0-51E2-A5B74F5E7430}"/>
              </a:ext>
            </a:extLst>
          </p:cNvPr>
          <p:cNvSpPr txBox="1">
            <a:spLocks/>
          </p:cNvSpPr>
          <p:nvPr/>
        </p:nvSpPr>
        <p:spPr bwMode="auto">
          <a:xfrm>
            <a:off x="1793053" y="67389"/>
            <a:ext cx="8052438" cy="1484784"/>
          </a:xfrm>
          <a:prstGeom prst="rect">
            <a:avLst/>
          </a:prstGeom>
          <a:solidFill>
            <a:srgbClr val="B3DFD2"/>
          </a:solidFill>
          <a:ln>
            <a:noFill/>
          </a:ln>
          <a:effectLst>
            <a:softEdge rad="317500"/>
          </a:effectLst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สรุปผลการเบิกจ่ายและการใช้จ่าย</a:t>
            </a:r>
            <a:b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เงินงบประมาณจังหวัดพังงา </a:t>
            </a:r>
            <a:endParaRPr lang="en-US" altLang="en-US" sz="4000" dirty="0">
              <a:solidFill>
                <a:srgbClr val="FC18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2052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7F6059-A2D6-5395-30AC-4E51BC01F5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730"/>
          <a:stretch/>
        </p:blipFill>
        <p:spPr>
          <a:xfrm>
            <a:off x="-1" y="1619560"/>
            <a:ext cx="9905999" cy="462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1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8C57984-9419-4F03-AFB9-6CC301CCA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60"/>
            <a:ext cx="9920804" cy="6981162"/>
          </a:xfrm>
          <a:prstGeom prst="rect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2841675" y="51622"/>
            <a:ext cx="7012625" cy="1069777"/>
          </a:xfrm>
          <a:noFill/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th-TH" sz="2400" b="1" dirty="0">
                <a:highlight>
                  <a:srgbClr val="00FFFF"/>
                </a:highlight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เมื่อวันที่ 27 กันยายน 2565 เห็นชอบมาตรการเร่งรัดการเบิกจ่ายงบประมาณและการใช้จ่ายภาครัฐประจำปีงบประมาณ พ.ศ. 2566</a:t>
            </a:r>
            <a:endParaRPr lang="en-US" sz="2400" b="1" dirty="0">
              <a:highlight>
                <a:srgbClr val="00FFFF"/>
              </a:highligh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4" descr="มติคณะรัฐมนตรี ข้อสั่งการนายกรัฐมนตรี และข้อสั่งการกระทรวงมหาดไทย –  gotogether">
            <a:extLst>
              <a:ext uri="{FF2B5EF4-FFF2-40B4-BE49-F238E27FC236}">
                <a16:creationId xmlns:a16="http://schemas.microsoft.com/office/drawing/2014/main" id="{2537BE5C-60FC-323F-F5F8-0ECF16D2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028" y="148359"/>
            <a:ext cx="756626" cy="76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553E912-CA9B-EB60-4AF9-87ADB0DCF75F}"/>
              </a:ext>
            </a:extLst>
          </p:cNvPr>
          <p:cNvSpPr txBox="1"/>
          <p:nvPr/>
        </p:nvSpPr>
        <p:spPr>
          <a:xfrm>
            <a:off x="2348205" y="6406934"/>
            <a:ext cx="7450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2200" b="1" dirty="0">
                <a:solidFill>
                  <a:schemeClr val="accent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หนังสือสำนักเลขาธิการคณะรัฐมนตรี </a:t>
            </a:r>
            <a:r>
              <a:rPr lang="th-TH" sz="2200" b="1" dirty="0">
                <a:solidFill>
                  <a:srgbClr val="FF33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ด่วนที่สุด</a:t>
            </a:r>
            <a:r>
              <a:rPr lang="th-TH" sz="2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 นร 0505/ว 427 ลงวันที่ 28 กันยายน 2565</a:t>
            </a:r>
            <a:endParaRPr lang="th-TH" sz="2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AutoShape 2" descr="https://cdn-icons-png.flaticon.com/512/2702/2702154.pn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599" y="6276870"/>
            <a:ext cx="480859" cy="480859"/>
          </a:xfrm>
          <a:prstGeom prst="rect">
            <a:avLst/>
          </a:prstGeom>
        </p:spPr>
      </p:pic>
      <p:sp>
        <p:nvSpPr>
          <p:cNvPr id="24" name="ทรงกระบอก 23">
            <a:extLst>
              <a:ext uri="{FF2B5EF4-FFF2-40B4-BE49-F238E27FC236}">
                <a16:creationId xmlns:a16="http://schemas.microsoft.com/office/drawing/2014/main" id="{C2256E64-0D42-4089-8850-528CAD5ACE1C}"/>
              </a:ext>
            </a:extLst>
          </p:cNvPr>
          <p:cNvSpPr/>
          <p:nvPr/>
        </p:nvSpPr>
        <p:spPr>
          <a:xfrm>
            <a:off x="1307328" y="2532765"/>
            <a:ext cx="1728000" cy="3060081"/>
          </a:xfrm>
          <a:prstGeom prst="can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ทรงกระบอก 24">
            <a:extLst>
              <a:ext uri="{FF2B5EF4-FFF2-40B4-BE49-F238E27FC236}">
                <a16:creationId xmlns:a16="http://schemas.microsoft.com/office/drawing/2014/main" id="{AAD8E182-EB9C-4D19-BC2E-D5D81CAC61E7}"/>
              </a:ext>
            </a:extLst>
          </p:cNvPr>
          <p:cNvSpPr/>
          <p:nvPr/>
        </p:nvSpPr>
        <p:spPr>
          <a:xfrm>
            <a:off x="925421" y="3589930"/>
            <a:ext cx="1728000" cy="1976251"/>
          </a:xfrm>
          <a:prstGeom prst="can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99B512E7-6413-4E87-8806-543E545CBFCB}"/>
              </a:ext>
            </a:extLst>
          </p:cNvPr>
          <p:cNvSpPr txBox="1"/>
          <p:nvPr/>
        </p:nvSpPr>
        <p:spPr>
          <a:xfrm>
            <a:off x="1349306" y="3567499"/>
            <a:ext cx="1230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52.00</a:t>
            </a:r>
            <a:endParaRPr lang="th-TH" b="1" dirty="0"/>
          </a:p>
        </p:txBody>
      </p:sp>
      <p:sp>
        <p:nvSpPr>
          <p:cNvPr id="26" name="ทรงกระบอก 25">
            <a:extLst>
              <a:ext uri="{FF2B5EF4-FFF2-40B4-BE49-F238E27FC236}">
                <a16:creationId xmlns:a16="http://schemas.microsoft.com/office/drawing/2014/main" id="{F630B256-75A9-42A5-A29E-38194968F1E7}"/>
              </a:ext>
            </a:extLst>
          </p:cNvPr>
          <p:cNvSpPr/>
          <p:nvPr/>
        </p:nvSpPr>
        <p:spPr>
          <a:xfrm>
            <a:off x="4029569" y="2851124"/>
            <a:ext cx="1729154" cy="2677290"/>
          </a:xfrm>
          <a:prstGeom prst="can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ทรงกระบอก 26">
            <a:extLst>
              <a:ext uri="{FF2B5EF4-FFF2-40B4-BE49-F238E27FC236}">
                <a16:creationId xmlns:a16="http://schemas.microsoft.com/office/drawing/2014/main" id="{D7E6E7EA-7BC3-4061-96D9-10D76A4045CB}"/>
              </a:ext>
            </a:extLst>
          </p:cNvPr>
          <p:cNvSpPr/>
          <p:nvPr/>
        </p:nvSpPr>
        <p:spPr>
          <a:xfrm>
            <a:off x="3640089" y="3408538"/>
            <a:ext cx="1729154" cy="2132200"/>
          </a:xfrm>
          <a:prstGeom prst="can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1" name="กล่องข้อความ 30">
            <a:extLst>
              <a:ext uri="{FF2B5EF4-FFF2-40B4-BE49-F238E27FC236}">
                <a16:creationId xmlns:a16="http://schemas.microsoft.com/office/drawing/2014/main" id="{0ADAFDC1-ED7C-49C9-A9CF-C77605781EB8}"/>
              </a:ext>
            </a:extLst>
          </p:cNvPr>
          <p:cNvSpPr txBox="1"/>
          <p:nvPr/>
        </p:nvSpPr>
        <p:spPr>
          <a:xfrm>
            <a:off x="4342656" y="2785699"/>
            <a:ext cx="1275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55.78</a:t>
            </a:r>
            <a:endParaRPr lang="th-TH" b="1" dirty="0"/>
          </a:p>
        </p:txBody>
      </p:sp>
      <p:sp>
        <p:nvSpPr>
          <p:cNvPr id="33" name="กล่องข้อความ 32">
            <a:extLst>
              <a:ext uri="{FF2B5EF4-FFF2-40B4-BE49-F238E27FC236}">
                <a16:creationId xmlns:a16="http://schemas.microsoft.com/office/drawing/2014/main" id="{C5B6FA2C-95FB-428B-8C59-9F07917375D6}"/>
              </a:ext>
            </a:extLst>
          </p:cNvPr>
          <p:cNvSpPr txBox="1"/>
          <p:nvPr/>
        </p:nvSpPr>
        <p:spPr>
          <a:xfrm>
            <a:off x="4026900" y="3374344"/>
            <a:ext cx="1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55.00</a:t>
            </a:r>
            <a:endParaRPr lang="th-TH" b="1" dirty="0"/>
          </a:p>
        </p:txBody>
      </p:sp>
      <p:grpSp>
        <p:nvGrpSpPr>
          <p:cNvPr id="37" name="กลุ่ม 36">
            <a:extLst>
              <a:ext uri="{FF2B5EF4-FFF2-40B4-BE49-F238E27FC236}">
                <a16:creationId xmlns:a16="http://schemas.microsoft.com/office/drawing/2014/main" id="{F5A498EC-FAB4-4D40-B49E-93C93086848E}"/>
              </a:ext>
            </a:extLst>
          </p:cNvPr>
          <p:cNvGrpSpPr/>
          <p:nvPr/>
        </p:nvGrpSpPr>
        <p:grpSpPr>
          <a:xfrm>
            <a:off x="6289538" y="2171453"/>
            <a:ext cx="2164744" cy="3394728"/>
            <a:chOff x="6016769" y="2682221"/>
            <a:chExt cx="2164744" cy="3291748"/>
          </a:xfrm>
        </p:grpSpPr>
        <p:sp>
          <p:nvSpPr>
            <p:cNvPr id="28" name="ทรงกระบอก 27">
              <a:extLst>
                <a:ext uri="{FF2B5EF4-FFF2-40B4-BE49-F238E27FC236}">
                  <a16:creationId xmlns:a16="http://schemas.microsoft.com/office/drawing/2014/main" id="{BCC817A3-53AD-44DA-ABBC-1B34F51659DF}"/>
                </a:ext>
              </a:extLst>
            </p:cNvPr>
            <p:cNvSpPr/>
            <p:nvPr/>
          </p:nvSpPr>
          <p:spPr>
            <a:xfrm>
              <a:off x="6335119" y="2682221"/>
              <a:ext cx="1846394" cy="3222947"/>
            </a:xfrm>
            <a:prstGeom prst="can">
              <a:avLst/>
            </a:prstGeom>
            <a:solidFill>
              <a:srgbClr val="00B05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9" name="ทรงกระบอก 28">
              <a:extLst>
                <a:ext uri="{FF2B5EF4-FFF2-40B4-BE49-F238E27FC236}">
                  <a16:creationId xmlns:a16="http://schemas.microsoft.com/office/drawing/2014/main" id="{9C564AAD-3FDC-4F12-9113-359BF6531F2B}"/>
                </a:ext>
              </a:extLst>
            </p:cNvPr>
            <p:cNvSpPr/>
            <p:nvPr/>
          </p:nvSpPr>
          <p:spPr>
            <a:xfrm>
              <a:off x="6016769" y="4293695"/>
              <a:ext cx="1846394" cy="1680274"/>
            </a:xfrm>
            <a:prstGeom prst="can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32" name="กล่องข้อความ 31">
              <a:extLst>
                <a:ext uri="{FF2B5EF4-FFF2-40B4-BE49-F238E27FC236}">
                  <a16:creationId xmlns:a16="http://schemas.microsoft.com/office/drawing/2014/main" id="{27B00D2C-6E1A-425C-B2FD-C3E8D69C98C4}"/>
                </a:ext>
              </a:extLst>
            </p:cNvPr>
            <p:cNvSpPr txBox="1"/>
            <p:nvPr/>
          </p:nvSpPr>
          <p:spPr>
            <a:xfrm>
              <a:off x="6662010" y="2687012"/>
              <a:ext cx="10958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58.15</a:t>
              </a:r>
              <a:endParaRPr lang="th-TH" b="1" dirty="0"/>
            </a:p>
          </p:txBody>
        </p:sp>
        <p:sp>
          <p:nvSpPr>
            <p:cNvPr id="34" name="กล่องข้อความ 33">
              <a:extLst>
                <a:ext uri="{FF2B5EF4-FFF2-40B4-BE49-F238E27FC236}">
                  <a16:creationId xmlns:a16="http://schemas.microsoft.com/office/drawing/2014/main" id="{BAECF624-BB76-45D4-B8FA-E3BFFB38A94F}"/>
                </a:ext>
              </a:extLst>
            </p:cNvPr>
            <p:cNvSpPr txBox="1"/>
            <p:nvPr/>
          </p:nvSpPr>
          <p:spPr>
            <a:xfrm>
              <a:off x="6372453" y="4298486"/>
              <a:ext cx="12753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39.00</a:t>
              </a:r>
              <a:endParaRPr lang="th-TH" b="1" dirty="0"/>
            </a:p>
          </p:txBody>
        </p:sp>
      </p:grpSp>
      <p:sp>
        <p:nvSpPr>
          <p:cNvPr id="38" name="สี่เหลี่ยมผืนผ้า: มุมมน 37">
            <a:extLst>
              <a:ext uri="{FF2B5EF4-FFF2-40B4-BE49-F238E27FC236}">
                <a16:creationId xmlns:a16="http://schemas.microsoft.com/office/drawing/2014/main" id="{B30C3175-31F3-4D8C-9F2D-DA00F4C06CED}"/>
              </a:ext>
            </a:extLst>
          </p:cNvPr>
          <p:cNvSpPr/>
          <p:nvPr/>
        </p:nvSpPr>
        <p:spPr>
          <a:xfrm>
            <a:off x="783475" y="5707993"/>
            <a:ext cx="2383796" cy="51637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2547_DAYIN01" panose="02020603050405020304" pitchFamily="18" charset="2"/>
              </a:rPr>
              <a:t>รายจ่ายภาพรวม</a:t>
            </a:r>
          </a:p>
        </p:txBody>
      </p:sp>
      <p:sp>
        <p:nvSpPr>
          <p:cNvPr id="39" name="สี่เหลี่ยมผืนผ้า: มุมมน 38">
            <a:extLst>
              <a:ext uri="{FF2B5EF4-FFF2-40B4-BE49-F238E27FC236}">
                <a16:creationId xmlns:a16="http://schemas.microsoft.com/office/drawing/2014/main" id="{F5083D65-991B-4555-8152-73F639DD195E}"/>
              </a:ext>
            </a:extLst>
          </p:cNvPr>
          <p:cNvSpPr/>
          <p:nvPr/>
        </p:nvSpPr>
        <p:spPr>
          <a:xfrm>
            <a:off x="3709485" y="5711213"/>
            <a:ext cx="2245429" cy="52322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2547_DAYIN01" panose="02020603050405020304" pitchFamily="18" charset="2"/>
              </a:rPr>
              <a:t>รายจ่ายประจำ</a:t>
            </a:r>
          </a:p>
        </p:txBody>
      </p:sp>
      <p:sp>
        <p:nvSpPr>
          <p:cNvPr id="40" name="สี่เหลี่ยมผืนผ้า: มุมมน 39">
            <a:extLst>
              <a:ext uri="{FF2B5EF4-FFF2-40B4-BE49-F238E27FC236}">
                <a16:creationId xmlns:a16="http://schemas.microsoft.com/office/drawing/2014/main" id="{5CB69EAE-DD1E-4329-BD12-DED48DFC6346}"/>
              </a:ext>
            </a:extLst>
          </p:cNvPr>
          <p:cNvSpPr/>
          <p:nvPr/>
        </p:nvSpPr>
        <p:spPr>
          <a:xfrm>
            <a:off x="6439890" y="5712174"/>
            <a:ext cx="2093957" cy="50801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2547_DAYIN01" panose="02020603050405020304" pitchFamily="18" charset="2"/>
              </a:rPr>
              <a:t>รายจ่ายลงทุน</a:t>
            </a:r>
          </a:p>
        </p:txBody>
      </p:sp>
      <p:sp>
        <p:nvSpPr>
          <p:cNvPr id="41" name="กล่องข้อความ 40">
            <a:extLst>
              <a:ext uri="{FF2B5EF4-FFF2-40B4-BE49-F238E27FC236}">
                <a16:creationId xmlns:a16="http://schemas.microsoft.com/office/drawing/2014/main" id="{D758356A-4CCD-4022-BD08-B2A8C4157E71}"/>
              </a:ext>
            </a:extLst>
          </p:cNvPr>
          <p:cNvSpPr txBox="1"/>
          <p:nvPr/>
        </p:nvSpPr>
        <p:spPr>
          <a:xfrm>
            <a:off x="1611623" y="2524089"/>
            <a:ext cx="1230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56.24</a:t>
            </a:r>
            <a:endParaRPr lang="th-TH" b="1" dirty="0"/>
          </a:p>
        </p:txBody>
      </p:sp>
      <p:sp>
        <p:nvSpPr>
          <p:cNvPr id="42" name="ทรงกระบอก 41">
            <a:extLst>
              <a:ext uri="{FF2B5EF4-FFF2-40B4-BE49-F238E27FC236}">
                <a16:creationId xmlns:a16="http://schemas.microsoft.com/office/drawing/2014/main" id="{535D7F6C-3AFA-41AB-B7AD-D88F8A3DD7F7}"/>
              </a:ext>
            </a:extLst>
          </p:cNvPr>
          <p:cNvSpPr/>
          <p:nvPr/>
        </p:nvSpPr>
        <p:spPr>
          <a:xfrm>
            <a:off x="8712639" y="3348804"/>
            <a:ext cx="802147" cy="599080"/>
          </a:xfrm>
          <a:prstGeom prst="can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solidFill>
                  <a:schemeClr val="tx1"/>
                </a:solidFill>
              </a:rPr>
              <a:t>ใช้จ่าย</a:t>
            </a:r>
          </a:p>
        </p:txBody>
      </p:sp>
      <p:sp>
        <p:nvSpPr>
          <p:cNvPr id="43" name="ทรงกระบอก 42">
            <a:extLst>
              <a:ext uri="{FF2B5EF4-FFF2-40B4-BE49-F238E27FC236}">
                <a16:creationId xmlns:a16="http://schemas.microsoft.com/office/drawing/2014/main" id="{08C3ECB9-B0EC-402E-AF37-A02F76386C9B}"/>
              </a:ext>
            </a:extLst>
          </p:cNvPr>
          <p:cNvSpPr/>
          <p:nvPr/>
        </p:nvSpPr>
        <p:spPr>
          <a:xfrm>
            <a:off x="8702796" y="4189769"/>
            <a:ext cx="821831" cy="599080"/>
          </a:xfrm>
          <a:prstGeom prst="can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solidFill>
                  <a:schemeClr val="tx1"/>
                </a:solidFill>
              </a:rPr>
              <a:t>เบิกจ่าย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DA06A16-C25B-84AA-4837-9A9C8EDC1E43}"/>
              </a:ext>
            </a:extLst>
          </p:cNvPr>
          <p:cNvSpPr/>
          <p:nvPr/>
        </p:nvSpPr>
        <p:spPr>
          <a:xfrm>
            <a:off x="1537826" y="1026292"/>
            <a:ext cx="8027978" cy="774995"/>
          </a:xfrm>
          <a:prstGeom prst="rect">
            <a:avLst/>
          </a:prstGeom>
          <a:solidFill>
            <a:srgbClr val="FFCD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เป้าหมายการเบิกจ่ายและการใช้จ่ายประจำปีงบประมาณ พ.ศ. 2566</a:t>
            </a:r>
          </a:p>
        </p:txBody>
      </p:sp>
      <p:pic>
        <p:nvPicPr>
          <p:cNvPr id="45" name="รูปภาพ 44">
            <a:extLst>
              <a:ext uri="{FF2B5EF4-FFF2-40B4-BE49-F238E27FC236}">
                <a16:creationId xmlns:a16="http://schemas.microsoft.com/office/drawing/2014/main" id="{738D2CBD-1DD0-4FBD-873D-4587E8E17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88" b="90000" l="6133" r="92000">
                        <a14:foregroundMark x1="10933" y1="32500" x2="12267" y2="69688"/>
                        <a14:foregroundMark x1="68800" y1="9688" x2="79467" y2="14375"/>
                        <a14:foregroundMark x1="79733" y1="18125" x2="81067" y2="26875"/>
                        <a14:foregroundMark x1="91407" y1="35938" x2="92000" y2="39063"/>
                        <a14:foregroundMark x1="91348" y1="35625" x2="91407" y2="35938"/>
                        <a14:foregroundMark x1="91230" y1="35000" x2="91348" y2="35625"/>
                        <a14:foregroundMark x1="91052" y1="34063" x2="91230" y2="35000"/>
                        <a14:foregroundMark x1="90400" y1="30625" x2="91052" y2="34063"/>
                        <a14:foregroundMark x1="64267" y1="60625" x2="69943" y2="68732"/>
                        <a14:foregroundMark x1="74960" y1="67117" x2="77067" y2="61563"/>
                        <a14:foregroundMark x1="10667" y1="35938" x2="6133" y2="54063"/>
                        <a14:foregroundMark x1="6133" y1="54063" x2="9067" y2="66563"/>
                        <a14:backgroundMark x1="16000" y1="79375" x2="30133" y2="87813"/>
                        <a14:backgroundMark x1="30133" y1="87813" x2="40800" y2="83750"/>
                        <a14:backgroundMark x1="91200" y1="35938" x2="91200" y2="35938"/>
                        <a14:backgroundMark x1="91733" y1="35625" x2="91733" y2="35625"/>
                        <a14:backgroundMark x1="91200" y1="35000" x2="91200" y2="35000"/>
                        <a14:backgroundMark x1="91200" y1="34063" x2="91200" y2="34063"/>
                        <a14:backgroundMark x1="81067" y1="26875" x2="81067" y2="26875"/>
                        <a14:backgroundMark x1="69067" y1="70000" x2="74400" y2="721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96832">
            <a:off x="295183" y="346247"/>
            <a:ext cx="1625361" cy="1386975"/>
          </a:xfrm>
          <a:prstGeom prst="rect">
            <a:avLst/>
          </a:prstGeom>
        </p:spPr>
      </p:pic>
      <p:grpSp>
        <p:nvGrpSpPr>
          <p:cNvPr id="48" name="กลุ่ม 47">
            <a:extLst>
              <a:ext uri="{FF2B5EF4-FFF2-40B4-BE49-F238E27FC236}">
                <a16:creationId xmlns:a16="http://schemas.microsoft.com/office/drawing/2014/main" id="{AE4CC586-1F33-4127-AD6B-77887C37B7B5}"/>
              </a:ext>
            </a:extLst>
          </p:cNvPr>
          <p:cNvGrpSpPr/>
          <p:nvPr/>
        </p:nvGrpSpPr>
        <p:grpSpPr>
          <a:xfrm>
            <a:off x="316102" y="1736550"/>
            <a:ext cx="2118239" cy="775732"/>
            <a:chOff x="534624" y="1658084"/>
            <a:chExt cx="2118239" cy="775732"/>
          </a:xfrm>
        </p:grpSpPr>
        <p:sp>
          <p:nvSpPr>
            <p:cNvPr id="46" name="สี่เหลี่ยมผืนผ้า 45">
              <a:extLst>
                <a:ext uri="{FF2B5EF4-FFF2-40B4-BE49-F238E27FC236}">
                  <a16:creationId xmlns:a16="http://schemas.microsoft.com/office/drawing/2014/main" id="{0D9AB25E-2492-4EED-BA7E-2C9883B92C44}"/>
                </a:ext>
              </a:extLst>
            </p:cNvPr>
            <p:cNvSpPr/>
            <p:nvPr/>
          </p:nvSpPr>
          <p:spPr>
            <a:xfrm rot="20930348">
              <a:off x="534624" y="1658084"/>
              <a:ext cx="2118239" cy="775732"/>
            </a:xfrm>
            <a:prstGeom prst="rect">
              <a:avLst/>
            </a:prstGeom>
            <a:solidFill>
              <a:srgbClr val="FF5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th-TH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กล่องข้อความ 46">
              <a:extLst>
                <a:ext uri="{FF2B5EF4-FFF2-40B4-BE49-F238E27FC236}">
                  <a16:creationId xmlns:a16="http://schemas.microsoft.com/office/drawing/2014/main" id="{C17A492C-F308-445A-88E1-B3B5619A0F4E}"/>
                </a:ext>
              </a:extLst>
            </p:cNvPr>
            <p:cNvSpPr txBox="1"/>
            <p:nvPr/>
          </p:nvSpPr>
          <p:spPr>
            <a:xfrm rot="20886620">
              <a:off x="659591" y="1668485"/>
              <a:ext cx="19325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4000" b="1" dirty="0">
                  <a:solidFill>
                    <a:schemeClr val="accent5">
                      <a:lumMod val="50000"/>
                    </a:schemeClr>
                  </a:solidFill>
                </a:rPr>
                <a:t>ไตรมาส </a:t>
              </a:r>
              <a:r>
                <a:rPr lang="en-US" sz="4000" b="1" dirty="0">
                  <a:solidFill>
                    <a:schemeClr val="accent5">
                      <a:lumMod val="50000"/>
                    </a:schemeClr>
                  </a:solidFill>
                </a:rPr>
                <a:t>2</a:t>
              </a:r>
              <a:endParaRPr lang="th-TH" sz="40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" name="Rectangle: Diagonal Corners Snipped 1">
            <a:extLst>
              <a:ext uri="{FF2B5EF4-FFF2-40B4-BE49-F238E27FC236}">
                <a16:creationId xmlns:a16="http://schemas.microsoft.com/office/drawing/2014/main" id="{9C64DFEE-BA33-1E4C-91A1-6BAC6826DF0C}"/>
              </a:ext>
            </a:extLst>
          </p:cNvPr>
          <p:cNvSpPr/>
          <p:nvPr/>
        </p:nvSpPr>
        <p:spPr>
          <a:xfrm>
            <a:off x="1307328" y="4788849"/>
            <a:ext cx="937369" cy="356028"/>
          </a:xfrm>
          <a:prstGeom prst="snip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/>
              <a:t>เบิกจ่าย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677DC645-DBC5-206B-596A-2F6A7B70D593}"/>
              </a:ext>
            </a:extLst>
          </p:cNvPr>
          <p:cNvSpPr/>
          <p:nvPr/>
        </p:nvSpPr>
        <p:spPr>
          <a:xfrm>
            <a:off x="4079954" y="4790936"/>
            <a:ext cx="937369" cy="356028"/>
          </a:xfrm>
          <a:prstGeom prst="snip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/>
              <a:t>เบิกจ่าย</a:t>
            </a: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8F198EBB-D930-8973-EFB4-4336D9D873CB}"/>
              </a:ext>
            </a:extLst>
          </p:cNvPr>
          <p:cNvSpPr/>
          <p:nvPr/>
        </p:nvSpPr>
        <p:spPr>
          <a:xfrm>
            <a:off x="6852580" y="4793023"/>
            <a:ext cx="937369" cy="356028"/>
          </a:xfrm>
          <a:prstGeom prst="snip2Diag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/>
              <a:t>เบิกจ่าย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3F419D-A6DE-5807-B689-1D66EC92FB3D}"/>
              </a:ext>
            </a:extLst>
          </p:cNvPr>
          <p:cNvSpPr txBox="1"/>
          <p:nvPr/>
        </p:nvSpPr>
        <p:spPr>
          <a:xfrm>
            <a:off x="2515089" y="1778482"/>
            <a:ext cx="2445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ณ 31 มีนาคม 2566</a:t>
            </a:r>
          </a:p>
        </p:txBody>
      </p:sp>
    </p:spTree>
    <p:extLst>
      <p:ext uri="{BB962C8B-B14F-4D97-AF65-F5344CB8AC3E}">
        <p14:creationId xmlns:p14="http://schemas.microsoft.com/office/powerpoint/2010/main" val="1344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8D8EC35A-781B-4989-9502-E9C953E75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544"/>
            <a:ext cx="9918071" cy="6857998"/>
          </a:xfrm>
          <a:prstGeom prst="rect">
            <a:avLst/>
          </a:prstGeom>
        </p:spPr>
      </p:pic>
      <p:sp>
        <p:nvSpPr>
          <p:cNvPr id="5" name="สี่เหลี่ยมผืนผ้ามุมมน 4"/>
          <p:cNvSpPr/>
          <p:nvPr/>
        </p:nvSpPr>
        <p:spPr>
          <a:xfrm>
            <a:off x="514350" y="304387"/>
            <a:ext cx="9030912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05247" y="299749"/>
            <a:ext cx="99059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700" b="1" dirty="0"/>
              <a:t>ผลการเบิกจ่ายและการใช้จ่ายเงินงบประมาณรายจ่าย</a:t>
            </a:r>
            <a:r>
              <a:rPr lang="th-TH" sz="3700" b="1" dirty="0">
                <a:solidFill>
                  <a:srgbClr val="FF0000"/>
                </a:solidFill>
              </a:rPr>
              <a:t>(ภาพรวม)</a:t>
            </a:r>
          </a:p>
          <a:p>
            <a:pPr algn="ctr"/>
            <a:r>
              <a:rPr lang="th-TH" sz="3500" b="1" dirty="0"/>
              <a:t>ข้อมูล ณ วันที่ 17 มีนาคม 2566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320264" y="2714913"/>
            <a:ext cx="1730672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rgbClr val="F19759"/>
                </a:solidFill>
              </a:rPr>
              <a:t>หน่วย </a:t>
            </a:r>
            <a:r>
              <a:rPr lang="en-US" sz="1800" b="1" dirty="0">
                <a:solidFill>
                  <a:srgbClr val="F19759"/>
                </a:solidFill>
              </a:rPr>
              <a:t>: </a:t>
            </a:r>
            <a:r>
              <a:rPr lang="th-TH" sz="1800" b="1" dirty="0">
                <a:solidFill>
                  <a:srgbClr val="F19759"/>
                </a:solidFill>
              </a:rPr>
              <a:t>ล้านบาท</a:t>
            </a:r>
            <a:endParaRPr lang="en-US" sz="1800" b="1" dirty="0">
              <a:solidFill>
                <a:srgbClr val="F19759"/>
              </a:solidFill>
            </a:endParaRPr>
          </a:p>
        </p:txBody>
      </p:sp>
      <p:graphicFrame>
        <p:nvGraphicFramePr>
          <p:cNvPr id="13" name="Table 17">
            <a:extLst>
              <a:ext uri="{FF2B5EF4-FFF2-40B4-BE49-F238E27FC236}">
                <a16:creationId xmlns:a16="http://schemas.microsoft.com/office/drawing/2014/main" id="{0DD247F8-2D38-A0E6-5F7B-A329325E3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589404"/>
              </p:ext>
            </p:extLst>
          </p:nvPr>
        </p:nvGraphicFramePr>
        <p:xfrm>
          <a:off x="343372" y="3106310"/>
          <a:ext cx="9429750" cy="3343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108">
                  <a:extLst>
                    <a:ext uri="{9D8B030D-6E8A-4147-A177-3AD203B41FA5}">
                      <a16:colId xmlns:a16="http://schemas.microsoft.com/office/drawing/2014/main" val="2972738464"/>
                    </a:ext>
                  </a:extLst>
                </a:gridCol>
                <a:gridCol w="996442">
                  <a:extLst>
                    <a:ext uri="{9D8B030D-6E8A-4147-A177-3AD203B41FA5}">
                      <a16:colId xmlns:a16="http://schemas.microsoft.com/office/drawing/2014/main" val="549162443"/>
                    </a:ext>
                  </a:extLst>
                </a:gridCol>
                <a:gridCol w="886341">
                  <a:extLst>
                    <a:ext uri="{9D8B030D-6E8A-4147-A177-3AD203B41FA5}">
                      <a16:colId xmlns:a16="http://schemas.microsoft.com/office/drawing/2014/main" val="2474813548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3208829924"/>
                    </a:ext>
                  </a:extLst>
                </a:gridCol>
                <a:gridCol w="937745">
                  <a:extLst>
                    <a:ext uri="{9D8B030D-6E8A-4147-A177-3AD203B41FA5}">
                      <a16:colId xmlns:a16="http://schemas.microsoft.com/office/drawing/2014/main" val="2287610170"/>
                    </a:ext>
                  </a:extLst>
                </a:gridCol>
                <a:gridCol w="971065">
                  <a:extLst>
                    <a:ext uri="{9D8B030D-6E8A-4147-A177-3AD203B41FA5}">
                      <a16:colId xmlns:a16="http://schemas.microsoft.com/office/drawing/2014/main" val="2503533336"/>
                    </a:ext>
                  </a:extLst>
                </a:gridCol>
                <a:gridCol w="880110">
                  <a:extLst>
                    <a:ext uri="{9D8B030D-6E8A-4147-A177-3AD203B41FA5}">
                      <a16:colId xmlns:a16="http://schemas.microsoft.com/office/drawing/2014/main" val="31867981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1074921213"/>
                    </a:ext>
                  </a:extLst>
                </a:gridCol>
                <a:gridCol w="849254">
                  <a:extLst>
                    <a:ext uri="{9D8B030D-6E8A-4147-A177-3AD203B41FA5}">
                      <a16:colId xmlns:a16="http://schemas.microsoft.com/office/drawing/2014/main" val="677992065"/>
                    </a:ext>
                  </a:extLst>
                </a:gridCol>
                <a:gridCol w="910966">
                  <a:extLst>
                    <a:ext uri="{9D8B030D-6E8A-4147-A177-3AD203B41FA5}">
                      <a16:colId xmlns:a16="http://schemas.microsoft.com/office/drawing/2014/main" val="3036921161"/>
                    </a:ext>
                  </a:extLst>
                </a:gridCol>
              </a:tblGrid>
              <a:tr h="629667">
                <a:tc rowSpan="3">
                  <a:txBody>
                    <a:bodyPr/>
                    <a:lstStyle/>
                    <a:p>
                      <a:pPr algn="ctr"/>
                      <a:endParaRPr lang="th-TH" sz="25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/>
                      <a:r>
                        <a:rPr lang="th-TH" sz="25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ประเภทรายจ่าย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h-TH" sz="25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จัดสรร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5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PO</a:t>
                      </a:r>
                      <a:endParaRPr lang="th-TH" sz="25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การเบิกจ่าย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การใช้จ่าย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23441"/>
                  </a:ext>
                </a:extLst>
              </a:tr>
              <a:tr h="426464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เบิกจ่าย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(มี.ค.66)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solidFill>
                      <a:srgbClr val="86A6D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(มี.ค.66)</a:t>
                      </a:r>
                    </a:p>
                  </a:txBody>
                  <a:tcPr marL="9525" marR="9525" marT="9525" marB="0" anchor="ctr">
                    <a:solidFill>
                      <a:srgbClr val="86A6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57861"/>
                  </a:ext>
                </a:extLst>
              </a:tr>
              <a:tr h="604566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01123"/>
                  </a:ext>
                </a:extLst>
              </a:tr>
              <a:tr h="520151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ภาพรวม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2,353.32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298.60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1,160.84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49.33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2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-2.67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62.02</a:t>
                      </a:r>
                    </a:p>
                  </a:txBody>
                  <a:tcPr marL="9525" marR="9525" marT="9525" marB="0" anchor="ctr">
                    <a:solidFill>
                      <a:srgbClr val="86A6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5.78</a:t>
                      </a:r>
                    </a:p>
                  </a:txBody>
                  <a:tcPr marL="9525" marR="9525" marT="9525" marB="0" anchor="ctr">
                    <a:solidFill>
                      <a:srgbClr val="86A6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27056"/>
                  </a:ext>
                </a:extLst>
              </a:tr>
              <a:tr h="628557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ประจำ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1,097.39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1,097.39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811.12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73.91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200" b="1" i="0" u="none" strike="noStrike" dirty="0">
                          <a:solidFill>
                            <a:srgbClr val="70AD47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18.91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74.68</a:t>
                      </a:r>
                    </a:p>
                  </a:txBody>
                  <a:tcPr marL="9525" marR="9525" marT="9525" marB="0" anchor="ctr">
                    <a:solidFill>
                      <a:srgbClr val="86A6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18.90</a:t>
                      </a:r>
                    </a:p>
                  </a:txBody>
                  <a:tcPr marL="9525" marR="9525" marT="9525" marB="0" anchor="ctr">
                    <a:solidFill>
                      <a:srgbClr val="86A6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695250"/>
                  </a:ext>
                </a:extLst>
              </a:tr>
              <a:tr h="51381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ลงทุน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1,255.92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349.71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27.85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2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-11.15</a:t>
                      </a:r>
                    </a:p>
                  </a:txBody>
                  <a:tcPr marL="9525" marR="9525" marT="9525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50.95</a:t>
                      </a:r>
                    </a:p>
                  </a:txBody>
                  <a:tcPr marL="9525" marR="9525" marT="9525" marB="0" anchor="ctr">
                    <a:solidFill>
                      <a:srgbClr val="86A6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2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-7.20</a:t>
                      </a:r>
                    </a:p>
                  </a:txBody>
                  <a:tcPr marL="9525" marR="9525" marT="9525" marB="0" anchor="ctr">
                    <a:solidFill>
                      <a:srgbClr val="86A6D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94509"/>
                  </a:ext>
                </a:extLst>
              </a:tr>
            </a:tbl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E9C8A3B-514E-DA93-FA29-835949C6FF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9783513"/>
              </p:ext>
            </p:extLst>
          </p:nvPr>
        </p:nvGraphicFramePr>
        <p:xfrm>
          <a:off x="132878" y="1614476"/>
          <a:ext cx="3572551" cy="2061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6CFE803-69B8-C761-86D9-38EAA218D3A4}"/>
              </a:ext>
            </a:extLst>
          </p:cNvPr>
          <p:cNvSpPr/>
          <p:nvPr/>
        </p:nvSpPr>
        <p:spPr>
          <a:xfrm>
            <a:off x="117320" y="1076594"/>
            <a:ext cx="1151125" cy="648705"/>
          </a:xfrm>
          <a:prstGeom prst="wedgeRoundRectCallout">
            <a:avLst>
              <a:gd name="adj1" fmla="val 44321"/>
              <a:gd name="adj2" fmla="val 73121"/>
              <a:gd name="adj3" fmla="val 16667"/>
            </a:avLst>
          </a:prstGeom>
          <a:solidFill>
            <a:srgbClr val="FFA7D7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70CF8B-F6D9-C24E-1DF4-BBA3EC66CEAE}"/>
              </a:ext>
            </a:extLst>
          </p:cNvPr>
          <p:cNvGrpSpPr/>
          <p:nvPr/>
        </p:nvGrpSpPr>
        <p:grpSpPr>
          <a:xfrm>
            <a:off x="154171" y="1112841"/>
            <a:ext cx="1126347" cy="652267"/>
            <a:chOff x="607053" y="1228818"/>
            <a:chExt cx="1126347" cy="652267"/>
          </a:xfrm>
          <a:solidFill>
            <a:srgbClr val="FFA7D7"/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016EE2-CD5C-5200-26D0-79BC7ED0718C}"/>
                </a:ext>
              </a:extLst>
            </p:cNvPr>
            <p:cNvSpPr txBox="1"/>
            <p:nvPr/>
          </p:nvSpPr>
          <p:spPr>
            <a:xfrm>
              <a:off x="607053" y="1228818"/>
              <a:ext cx="11263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600" b="1" dirty="0"/>
                <a:t>รายจ่ายลงทุน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799369-5AE6-F702-2919-9080663DF64F}"/>
                </a:ext>
              </a:extLst>
            </p:cNvPr>
            <p:cNvSpPr txBox="1"/>
            <p:nvPr/>
          </p:nvSpPr>
          <p:spPr>
            <a:xfrm>
              <a:off x="699911" y="1511753"/>
              <a:ext cx="9406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53.37%</a:t>
              </a:r>
              <a:endParaRPr lang="th-TH" sz="18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53A4B4-9DEA-B71E-60C0-4D842477DF7E}"/>
              </a:ext>
            </a:extLst>
          </p:cNvPr>
          <p:cNvGrpSpPr/>
          <p:nvPr/>
        </p:nvGrpSpPr>
        <p:grpSpPr>
          <a:xfrm>
            <a:off x="3195352" y="1862539"/>
            <a:ext cx="1243082" cy="669310"/>
            <a:chOff x="3057984" y="1604871"/>
            <a:chExt cx="1103762" cy="83616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F8DBEC1D-5170-A7B1-2E23-42A8ADE678B5}"/>
                </a:ext>
              </a:extLst>
            </p:cNvPr>
            <p:cNvSpPr/>
            <p:nvPr/>
          </p:nvSpPr>
          <p:spPr>
            <a:xfrm>
              <a:off x="3057984" y="1604871"/>
              <a:ext cx="1103762" cy="836160"/>
            </a:xfrm>
            <a:prstGeom prst="wedgeRoundRectCallout">
              <a:avLst>
                <a:gd name="adj1" fmla="val -63411"/>
                <a:gd name="adj2" fmla="val 12063"/>
                <a:gd name="adj3" fmla="val 16667"/>
              </a:avLst>
            </a:prstGeom>
            <a:solidFill>
              <a:srgbClr val="FFA7D7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F6D138-A0A5-7931-835F-900591B94EE1}"/>
                </a:ext>
              </a:extLst>
            </p:cNvPr>
            <p:cNvSpPr txBox="1"/>
            <p:nvPr/>
          </p:nvSpPr>
          <p:spPr>
            <a:xfrm>
              <a:off x="3189331" y="1979628"/>
              <a:ext cx="839840" cy="461403"/>
            </a:xfrm>
            <a:prstGeom prst="rect">
              <a:avLst/>
            </a:prstGeom>
            <a:solidFill>
              <a:srgbClr val="FFA7D7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/>
                <a:t>46.63%</a:t>
              </a:r>
              <a:endParaRPr lang="th-TH" sz="18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8E500C-0910-AD85-09AC-7863936BBB2C}"/>
                </a:ext>
              </a:extLst>
            </p:cNvPr>
            <p:cNvSpPr txBox="1"/>
            <p:nvPr/>
          </p:nvSpPr>
          <p:spPr>
            <a:xfrm>
              <a:off x="3123341" y="1636725"/>
              <a:ext cx="971821" cy="422952"/>
            </a:xfrm>
            <a:prstGeom prst="rect">
              <a:avLst/>
            </a:prstGeom>
            <a:solidFill>
              <a:srgbClr val="FFA7D7"/>
            </a:solidFill>
          </p:spPr>
          <p:txBody>
            <a:bodyPr wrap="square" rtlCol="0">
              <a:spAutoFit/>
            </a:bodyPr>
            <a:lstStyle/>
            <a:p>
              <a:r>
                <a:rPr lang="th-TH" sz="1600" b="1" dirty="0"/>
                <a:t>รายจ่ายประจำ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BA11921-7F84-E7FC-6334-8193AECF1448}"/>
              </a:ext>
            </a:extLst>
          </p:cNvPr>
          <p:cNvSpPr txBox="1"/>
          <p:nvPr/>
        </p:nvSpPr>
        <p:spPr>
          <a:xfrm>
            <a:off x="4714260" y="6518289"/>
            <a:ext cx="50588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</a:t>
            </a:r>
            <a:r>
              <a:rPr lang="th-TH" sz="1500" dirty="0"/>
              <a:t>ระบบบริหารการเงินการคลังภาครัฐแบบอิเล็กทรอนิกส์ใหม่ (</a:t>
            </a:r>
            <a:r>
              <a:rPr lang="en-US" sz="1500" dirty="0"/>
              <a:t>New GFMIS Thai)</a:t>
            </a:r>
          </a:p>
        </p:txBody>
      </p:sp>
    </p:spTree>
    <p:extLst>
      <p:ext uri="{BB962C8B-B14F-4D97-AF65-F5344CB8AC3E}">
        <p14:creationId xmlns:p14="http://schemas.microsoft.com/office/powerpoint/2010/main" val="367624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EFDA8F8D-0BB0-4FAE-B6D0-925D34ED3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920804" cy="6858001"/>
          </a:xfrm>
          <a:prstGeom prst="rect">
            <a:avLst/>
          </a:prstGeom>
        </p:spPr>
      </p:pic>
      <p:sp>
        <p:nvSpPr>
          <p:cNvPr id="5" name="สี่เหลี่ยมผืนผ้ามุมมน 4"/>
          <p:cNvSpPr/>
          <p:nvPr/>
        </p:nvSpPr>
        <p:spPr>
          <a:xfrm>
            <a:off x="126436" y="215094"/>
            <a:ext cx="965312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-59548" y="263954"/>
            <a:ext cx="10025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700" b="1" dirty="0"/>
              <a:t>ผลการเบิกจ่ายและการใช้จ่ายเงินงบประมาณรายจ่าย</a:t>
            </a:r>
            <a:r>
              <a:rPr lang="th-TH" sz="3700" b="1" dirty="0">
                <a:solidFill>
                  <a:srgbClr val="FF0000"/>
                </a:solidFill>
              </a:rPr>
              <a:t>(งบกรมจังหวัด)</a:t>
            </a:r>
          </a:p>
          <a:p>
            <a:pPr algn="ctr"/>
            <a:r>
              <a:rPr lang="th-TH" sz="3500" b="1" dirty="0"/>
              <a:t>ข้อมูล ณ วันที่ 17 มีนาคม 2566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136094" y="2458525"/>
            <a:ext cx="1643467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rgbClr val="F19759"/>
                </a:solidFill>
              </a:rPr>
              <a:t>หน่วย </a:t>
            </a:r>
            <a:r>
              <a:rPr lang="en-US" sz="2000" b="1" dirty="0">
                <a:solidFill>
                  <a:srgbClr val="F19759"/>
                </a:solidFill>
              </a:rPr>
              <a:t>: </a:t>
            </a:r>
            <a:r>
              <a:rPr lang="th-TH" sz="2000" b="1" dirty="0">
                <a:solidFill>
                  <a:srgbClr val="F19759"/>
                </a:solidFill>
              </a:rPr>
              <a:t>ล้านบาท</a:t>
            </a:r>
            <a:endParaRPr lang="en-US" sz="2000" b="1" dirty="0">
              <a:solidFill>
                <a:srgbClr val="F19759"/>
              </a:solidFill>
            </a:endParaRPr>
          </a:p>
        </p:txBody>
      </p:sp>
      <p:graphicFrame>
        <p:nvGraphicFramePr>
          <p:cNvPr id="13" name="Table 17">
            <a:extLst>
              <a:ext uri="{FF2B5EF4-FFF2-40B4-BE49-F238E27FC236}">
                <a16:creationId xmlns:a16="http://schemas.microsoft.com/office/drawing/2014/main" id="{0DD247F8-2D38-A0E6-5F7B-A329325E3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445280"/>
              </p:ext>
            </p:extLst>
          </p:nvPr>
        </p:nvGraphicFramePr>
        <p:xfrm>
          <a:off x="470264" y="2866414"/>
          <a:ext cx="9147463" cy="33738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16111">
                  <a:extLst>
                    <a:ext uri="{9D8B030D-6E8A-4147-A177-3AD203B41FA5}">
                      <a16:colId xmlns:a16="http://schemas.microsoft.com/office/drawing/2014/main" val="2972738464"/>
                    </a:ext>
                  </a:extLst>
                </a:gridCol>
                <a:gridCol w="987818">
                  <a:extLst>
                    <a:ext uri="{9D8B030D-6E8A-4147-A177-3AD203B41FA5}">
                      <a16:colId xmlns:a16="http://schemas.microsoft.com/office/drawing/2014/main" val="549162443"/>
                    </a:ext>
                  </a:extLst>
                </a:gridCol>
                <a:gridCol w="826572">
                  <a:extLst>
                    <a:ext uri="{9D8B030D-6E8A-4147-A177-3AD203B41FA5}">
                      <a16:colId xmlns:a16="http://schemas.microsoft.com/office/drawing/2014/main" val="2474813548"/>
                    </a:ext>
                  </a:extLst>
                </a:gridCol>
                <a:gridCol w="868320">
                  <a:extLst>
                    <a:ext uri="{9D8B030D-6E8A-4147-A177-3AD203B41FA5}">
                      <a16:colId xmlns:a16="http://schemas.microsoft.com/office/drawing/2014/main" val="3208829924"/>
                    </a:ext>
                  </a:extLst>
                </a:gridCol>
                <a:gridCol w="820740">
                  <a:extLst>
                    <a:ext uri="{9D8B030D-6E8A-4147-A177-3AD203B41FA5}">
                      <a16:colId xmlns:a16="http://schemas.microsoft.com/office/drawing/2014/main" val="2287610170"/>
                    </a:ext>
                  </a:extLst>
                </a:gridCol>
                <a:gridCol w="1067151">
                  <a:extLst>
                    <a:ext uri="{9D8B030D-6E8A-4147-A177-3AD203B41FA5}">
                      <a16:colId xmlns:a16="http://schemas.microsoft.com/office/drawing/2014/main" val="2503533336"/>
                    </a:ext>
                  </a:extLst>
                </a:gridCol>
                <a:gridCol w="954070">
                  <a:extLst>
                    <a:ext uri="{9D8B030D-6E8A-4147-A177-3AD203B41FA5}">
                      <a16:colId xmlns:a16="http://schemas.microsoft.com/office/drawing/2014/main" val="318679811"/>
                    </a:ext>
                  </a:extLst>
                </a:gridCol>
                <a:gridCol w="711908">
                  <a:extLst>
                    <a:ext uri="{9D8B030D-6E8A-4147-A177-3AD203B41FA5}">
                      <a16:colId xmlns:a16="http://schemas.microsoft.com/office/drawing/2014/main" val="1074921213"/>
                    </a:ext>
                  </a:extLst>
                </a:gridCol>
                <a:gridCol w="918738">
                  <a:extLst>
                    <a:ext uri="{9D8B030D-6E8A-4147-A177-3AD203B41FA5}">
                      <a16:colId xmlns:a16="http://schemas.microsoft.com/office/drawing/2014/main" val="677992065"/>
                    </a:ext>
                  </a:extLst>
                </a:gridCol>
                <a:gridCol w="976035">
                  <a:extLst>
                    <a:ext uri="{9D8B030D-6E8A-4147-A177-3AD203B41FA5}">
                      <a16:colId xmlns:a16="http://schemas.microsoft.com/office/drawing/2014/main" val="3036921161"/>
                    </a:ext>
                  </a:extLst>
                </a:gridCol>
              </a:tblGrid>
              <a:tr h="604021">
                <a:tc rowSpan="2">
                  <a:txBody>
                    <a:bodyPr/>
                    <a:lstStyle/>
                    <a:p>
                      <a:pPr algn="ctr"/>
                      <a:endParaRPr lang="th-TH" sz="23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/>
                      <a:r>
                        <a:rPr lang="th-TH" sz="23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ประเภทรายจ่าย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3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จัดสรร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3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PO</a:t>
                      </a:r>
                      <a:endParaRPr lang="th-TH" sz="23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การเบิกจ่าย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การใช้จ่าย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23441"/>
                  </a:ext>
                </a:extLst>
              </a:tr>
              <a:tr h="1096775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เบิกจ่าย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  <a:endParaRPr lang="en-US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(มี</a:t>
                      </a:r>
                      <a:r>
                        <a:rPr lang="en-US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.</a:t>
                      </a: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ค.66)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100" b="1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100" b="1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(มี.ค.66)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kern="120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ลำดับ</a:t>
                      </a:r>
                    </a:p>
                    <a:p>
                      <a:pPr algn="ctr"/>
                      <a:r>
                        <a:rPr lang="th-TH" sz="2100" b="1" kern="120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57861"/>
                  </a:ext>
                </a:extLst>
              </a:tr>
              <a:tr h="523455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300" b="1" u="none" strike="noStrike" dirty="0">
                          <a:effectLst/>
                          <a:cs typeface="+mj-cs"/>
                        </a:rPr>
                        <a:t>ภาพรวม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159.50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25.55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17.22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10.80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-41.20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37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26.81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-29.43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63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27056"/>
                  </a:ext>
                </a:extLst>
              </a:tr>
              <a:tr h="63255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300" b="1" u="none" strike="noStrike" dirty="0">
                          <a:effectLst/>
                          <a:cs typeface="+mj-cs"/>
                        </a:rPr>
                        <a:t>ประจำ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49.93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0.07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12.72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25.48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-29.52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36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25.61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-30.17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48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695250"/>
                  </a:ext>
                </a:extLst>
              </a:tr>
              <a:tr h="517075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300" b="1" u="none" strike="noStrike" dirty="0">
                          <a:effectLst/>
                          <a:cs typeface="+mj-cs"/>
                        </a:rPr>
                        <a:t> ลงทุน</a:t>
                      </a:r>
                      <a:endParaRPr lang="th-TH" sz="23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109.57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25.48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4.10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-34.90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45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23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27.36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-30.79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3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94509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60F545A-634E-CA46-652E-26699DA059BD}"/>
              </a:ext>
            </a:extLst>
          </p:cNvPr>
          <p:cNvSpPr txBox="1"/>
          <p:nvPr/>
        </p:nvSpPr>
        <p:spPr>
          <a:xfrm>
            <a:off x="4533946" y="6409932"/>
            <a:ext cx="51063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</a:t>
            </a:r>
            <a:r>
              <a:rPr lang="th-TH" sz="1500" dirty="0"/>
              <a:t>ระบบบริหารการเงินการคลังภาครัฐแบบอิเล็กทรอนิกส์ใหม่ (</a:t>
            </a:r>
            <a:r>
              <a:rPr lang="en-US" sz="1500" dirty="0"/>
              <a:t>New GFMIS Thai)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87853410"/>
                  </p:ext>
                </p:extLst>
              </p:nvPr>
            </p:nvGraphicFramePr>
            <p:xfrm>
              <a:off x="-649546" y="630757"/>
              <a:ext cx="4802905" cy="27308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649546" y="630757"/>
                <a:ext cx="4802905" cy="2730825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9FD1FD0-977B-255B-69EC-A9CF0EA87AA1}"/>
              </a:ext>
            </a:extLst>
          </p:cNvPr>
          <p:cNvSpPr txBox="1"/>
          <p:nvPr/>
        </p:nvSpPr>
        <p:spPr>
          <a:xfrm>
            <a:off x="2362825" y="1790175"/>
            <a:ext cx="12318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รายจ่ายลงทุน </a:t>
            </a:r>
          </a:p>
          <a:p>
            <a:r>
              <a:rPr lang="th-TH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68.70</a:t>
            </a:r>
            <a:r>
              <a:rPr lang="en-US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  <a:endParaRPr lang="th-TH" sz="25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8D60C2-4DE2-43C8-F02A-BA60C0544ADF}"/>
              </a:ext>
            </a:extLst>
          </p:cNvPr>
          <p:cNvSpPr txBox="1"/>
          <p:nvPr/>
        </p:nvSpPr>
        <p:spPr>
          <a:xfrm>
            <a:off x="126436" y="1626524"/>
            <a:ext cx="12318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รายจ่ายประจำ </a:t>
            </a:r>
            <a:endParaRPr lang="en-US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en-US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31.30%</a:t>
            </a:r>
            <a:endParaRPr lang="th-TH" sz="25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CB6F0A2-8AE3-4D43-BD43-5A65E1005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231" y="6293720"/>
            <a:ext cx="1052976" cy="51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8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1BF3D3CC-DFD6-4140-ABC4-496922730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20804" cy="685800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E82F3AD-E53A-2D72-BB97-604BD976A5C8}"/>
              </a:ext>
            </a:extLst>
          </p:cNvPr>
          <p:cNvGrpSpPr/>
          <p:nvPr/>
        </p:nvGrpSpPr>
        <p:grpSpPr>
          <a:xfrm>
            <a:off x="592500" y="214525"/>
            <a:ext cx="9140566" cy="1221452"/>
            <a:chOff x="475920" y="145678"/>
            <a:chExt cx="9387199" cy="1221452"/>
          </a:xfrm>
        </p:grpSpPr>
        <p:sp>
          <p:nvSpPr>
            <p:cNvPr id="3" name="สี่เหลี่ยมผืนผ้ามุมมน 10">
              <a:extLst>
                <a:ext uri="{FF2B5EF4-FFF2-40B4-BE49-F238E27FC236}">
                  <a16:creationId xmlns:a16="http://schemas.microsoft.com/office/drawing/2014/main" id="{1280A3E6-1CE2-18F6-197B-C4F799C43B6D}"/>
                </a:ext>
              </a:extLst>
            </p:cNvPr>
            <p:cNvSpPr/>
            <p:nvPr/>
          </p:nvSpPr>
          <p:spPr>
            <a:xfrm>
              <a:off x="475920" y="145678"/>
              <a:ext cx="9214265" cy="118000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th-TH" dirty="0"/>
            </a:p>
          </p:txBody>
        </p:sp>
        <p:pic>
          <p:nvPicPr>
            <p:cNvPr id="4" name="Picture 2" descr="ผลการค้นหารูปภาพสำหรับ ตราสัญลักษณ์ กรมบัญชีกลาง">
              <a:extLst>
                <a:ext uri="{FF2B5EF4-FFF2-40B4-BE49-F238E27FC236}">
                  <a16:creationId xmlns:a16="http://schemas.microsoft.com/office/drawing/2014/main" id="{B4956D97-0A94-E9FB-403A-7D5F801D1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541" y="189643"/>
              <a:ext cx="852995" cy="98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D47C4A1-BBB0-E0FD-34F4-934070296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3105" y="156286"/>
              <a:ext cx="8730014" cy="1210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500" b="1" dirty="0">
                  <a:latin typeface="TH SarabunPSK" pitchFamily="34" charset="-34"/>
                  <a:cs typeface="TH SarabunPSK" pitchFamily="34" charset="-34"/>
                </a:rPr>
                <a:t>รายงานผลการเบิกจ่ายและการใช้จ่ายเงินงบประมาณรายจ่ายลงทุน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000" b="1" dirty="0">
                  <a:latin typeface="TH SarabunPSK" pitchFamily="34" charset="-34"/>
                  <a:cs typeface="TH SarabunPSK" pitchFamily="34" charset="-34"/>
                </a:rPr>
                <a:t>ประจำปีงบประมาณ พ.ศ. 2566 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2500" b="1" dirty="0">
                  <a:latin typeface="TH SarabunPSK" pitchFamily="34" charset="-34"/>
                  <a:cs typeface="TH SarabunPSK" pitchFamily="34" charset="-34"/>
                </a:rPr>
                <a:t>หน่วยงานที่ได้รับจัดสรรงบประมาณตั้งแต่ 10 ล้านบาทขึ้นไป</a:t>
              </a:r>
            </a:p>
          </p:txBody>
        </p:sp>
      </p:grpSp>
      <p:sp>
        <p:nvSpPr>
          <p:cNvPr id="7" name="สี่เหลี่ยมผืนผ้า 14">
            <a:extLst>
              <a:ext uri="{FF2B5EF4-FFF2-40B4-BE49-F238E27FC236}">
                <a16:creationId xmlns:a16="http://schemas.microsoft.com/office/drawing/2014/main" id="{B9AA0E7B-2A91-185C-6F3C-AAC54F3D6A32}"/>
              </a:ext>
            </a:extLst>
          </p:cNvPr>
          <p:cNvSpPr/>
          <p:nvPr/>
        </p:nvSpPr>
        <p:spPr>
          <a:xfrm>
            <a:off x="8202617" y="1494733"/>
            <a:ext cx="1530449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600" b="1" dirty="0">
                <a:solidFill>
                  <a:schemeClr val="bg1"/>
                </a:solidFill>
              </a:rPr>
              <a:t>หน่วย </a:t>
            </a:r>
            <a:r>
              <a:rPr lang="en-US" sz="1600" b="1" dirty="0">
                <a:solidFill>
                  <a:schemeClr val="bg1"/>
                </a:solidFill>
              </a:rPr>
              <a:t>: </a:t>
            </a:r>
            <a:r>
              <a:rPr lang="th-TH" sz="1600" b="1" dirty="0">
                <a:solidFill>
                  <a:schemeClr val="bg1"/>
                </a:solidFill>
              </a:rPr>
              <a:t>ล้านบาท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37B8028-C769-0A9F-E06C-8076EE42C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685618"/>
              </p:ext>
            </p:extLst>
          </p:nvPr>
        </p:nvGraphicFramePr>
        <p:xfrm>
          <a:off x="592499" y="1884189"/>
          <a:ext cx="9140567" cy="4515422"/>
        </p:xfrm>
        <a:graphic>
          <a:graphicData uri="http://schemas.openxmlformats.org/drawingml/2006/table">
            <a:tbl>
              <a:tblPr/>
              <a:tblGrid>
                <a:gridCol w="471524">
                  <a:extLst>
                    <a:ext uri="{9D8B030D-6E8A-4147-A177-3AD203B41FA5}">
                      <a16:colId xmlns:a16="http://schemas.microsoft.com/office/drawing/2014/main" val="3639938648"/>
                    </a:ext>
                  </a:extLst>
                </a:gridCol>
                <a:gridCol w="2982315">
                  <a:extLst>
                    <a:ext uri="{9D8B030D-6E8A-4147-A177-3AD203B41FA5}">
                      <a16:colId xmlns:a16="http://schemas.microsoft.com/office/drawing/2014/main" val="1748333537"/>
                    </a:ext>
                  </a:extLst>
                </a:gridCol>
                <a:gridCol w="789096">
                  <a:extLst>
                    <a:ext uri="{9D8B030D-6E8A-4147-A177-3AD203B41FA5}">
                      <a16:colId xmlns:a16="http://schemas.microsoft.com/office/drawing/2014/main" val="2049975658"/>
                    </a:ext>
                  </a:extLst>
                </a:gridCol>
                <a:gridCol w="684656">
                  <a:extLst>
                    <a:ext uri="{9D8B030D-6E8A-4147-A177-3AD203B41FA5}">
                      <a16:colId xmlns:a16="http://schemas.microsoft.com/office/drawing/2014/main" val="819569846"/>
                    </a:ext>
                  </a:extLst>
                </a:gridCol>
                <a:gridCol w="951556">
                  <a:extLst>
                    <a:ext uri="{9D8B030D-6E8A-4147-A177-3AD203B41FA5}">
                      <a16:colId xmlns:a16="http://schemas.microsoft.com/office/drawing/2014/main" val="3789212511"/>
                    </a:ext>
                  </a:extLst>
                </a:gridCol>
                <a:gridCol w="835512">
                  <a:extLst>
                    <a:ext uri="{9D8B030D-6E8A-4147-A177-3AD203B41FA5}">
                      <a16:colId xmlns:a16="http://schemas.microsoft.com/office/drawing/2014/main" val="377062972"/>
                    </a:ext>
                  </a:extLst>
                </a:gridCol>
                <a:gridCol w="948628">
                  <a:extLst>
                    <a:ext uri="{9D8B030D-6E8A-4147-A177-3AD203B41FA5}">
                      <a16:colId xmlns:a16="http://schemas.microsoft.com/office/drawing/2014/main" val="3894208062"/>
                    </a:ext>
                  </a:extLst>
                </a:gridCol>
                <a:gridCol w="629562">
                  <a:extLst>
                    <a:ext uri="{9D8B030D-6E8A-4147-A177-3AD203B41FA5}">
                      <a16:colId xmlns:a16="http://schemas.microsoft.com/office/drawing/2014/main" val="68719590"/>
                    </a:ext>
                  </a:extLst>
                </a:gridCol>
                <a:gridCol w="847718">
                  <a:extLst>
                    <a:ext uri="{9D8B030D-6E8A-4147-A177-3AD203B41FA5}">
                      <a16:colId xmlns:a16="http://schemas.microsoft.com/office/drawing/2014/main" val="2460589884"/>
                    </a:ext>
                  </a:extLst>
                </a:gridCol>
              </a:tblGrid>
              <a:tr h="6070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ส่วนราชการ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รายจ่ายลงทุน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การเบิกจ่าย</a:t>
                      </a:r>
                    </a:p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(เป้าหมาย 3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9.00</a:t>
                      </a:r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การใช้จ่าย </a:t>
                      </a:r>
                    </a:p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(เป้าหมาย 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58.15</a:t>
                      </a:r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03940"/>
                  </a:ext>
                </a:extLst>
              </a:tr>
              <a:tr h="270808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งบจัดสรร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PO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ร้อยละ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สูง/ต่ำกว่า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81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ร้อยละ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สูง/ต่ำกว่า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81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813108"/>
                  </a:ext>
                </a:extLst>
              </a:tr>
              <a:tr h="532305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เป้าหมาย </a:t>
                      </a:r>
                    </a:p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ค.66)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เป้าหมาย</a:t>
                      </a:r>
                    </a:p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(มี.ค.66)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502621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แขวงทางหลวงพังงา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280.93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120.88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137.80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49.05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10.05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92.08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33.93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349909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241.61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+mn-cs"/>
                        </a:rPr>
                        <a:t>138.76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14.45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-33.02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63.41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TH Niramit AS" panose="02000506000000020004" pitchFamily="2" charset="-34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5.26</a:t>
                      </a:r>
                      <a:endParaRPr lang="th-TH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H Niramit AS" panose="02000506000000020004" pitchFamily="2" charset="-34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470428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แขวงทางหลวงชนบทพังงา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160.90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41.09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113.08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70.28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31.28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95.81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37.66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535280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109.57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25.48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4.50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-34.90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27.36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-30.79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103787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โครงการชลประทานพังงา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79.16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23.92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51.58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65.16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26.16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95.37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B050"/>
                          </a:solidFill>
                          <a:effectLst/>
                          <a:latin typeface="Verdana" panose="020B0604030504040204" pitchFamily="34" charset="0"/>
                        </a:rPr>
                        <a:t>37.22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168299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โรงพยาบาลพังงา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67.57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-39.00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-58.15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733598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34.10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-39.00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-51.98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59279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สำนักงานเขตพื้นที่การศึกษาประถมศึกษาพังงา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31.65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34.81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-4.19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92.37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34.22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02014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องค์การบริหารส่วนจังหวัดพังงา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29.15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-39.00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-58.15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351397"/>
                  </a:ext>
                </a:extLst>
              </a:tr>
              <a:tr h="31052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สำนักงานสาธารณสุขจังหวัดพังงา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27.93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22.36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-16.64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51.66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-6.49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290742"/>
                  </a:ext>
                </a:extLst>
              </a:tr>
            </a:tbl>
          </a:graphicData>
        </a:graphic>
      </p:graphicFrame>
      <p:sp>
        <p:nvSpPr>
          <p:cNvPr id="12" name="Flowchart: Manual Input 11">
            <a:extLst>
              <a:ext uri="{FF2B5EF4-FFF2-40B4-BE49-F238E27FC236}">
                <a16:creationId xmlns:a16="http://schemas.microsoft.com/office/drawing/2014/main" id="{C342E38C-513A-C7CE-70C9-39FD074770CB}"/>
              </a:ext>
            </a:extLst>
          </p:cNvPr>
          <p:cNvSpPr/>
          <p:nvPr/>
        </p:nvSpPr>
        <p:spPr>
          <a:xfrm>
            <a:off x="680634" y="1501362"/>
            <a:ext cx="2577947" cy="586533"/>
          </a:xfrm>
          <a:prstGeom prst="flowChartManualInput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จำนวน 18 หน่วยงาน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F7915F-0413-4873-7B2E-F328F3D1C7FD}"/>
              </a:ext>
            </a:extLst>
          </p:cNvPr>
          <p:cNvSpPr txBox="1"/>
          <p:nvPr/>
        </p:nvSpPr>
        <p:spPr>
          <a:xfrm>
            <a:off x="6318289" y="6499349"/>
            <a:ext cx="36025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ที่มา :</a:t>
            </a:r>
            <a:r>
              <a:rPr lang="en-US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MIS : Financial Analytics</a:t>
            </a:r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 ข้อมูล ณ วันที่ </a:t>
            </a:r>
            <a:r>
              <a:rPr lang="en-US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20</a:t>
            </a:r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มีนาคม 2566</a:t>
            </a:r>
            <a:endParaRPr lang="en-US" sz="15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57930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B22B476A-9AD2-4CF9-8671-B8D9C6E49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86"/>
            <a:ext cx="9906000" cy="684956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E82F3AD-E53A-2D72-BB97-604BD976A5C8}"/>
              </a:ext>
            </a:extLst>
          </p:cNvPr>
          <p:cNvGrpSpPr/>
          <p:nvPr/>
        </p:nvGrpSpPr>
        <p:grpSpPr>
          <a:xfrm>
            <a:off x="592500" y="126662"/>
            <a:ext cx="9139288" cy="1335140"/>
            <a:chOff x="475920" y="145677"/>
            <a:chExt cx="9385887" cy="1335140"/>
          </a:xfrm>
        </p:grpSpPr>
        <p:sp>
          <p:nvSpPr>
            <p:cNvPr id="3" name="สี่เหลี่ยมผืนผ้ามุมมน 10">
              <a:extLst>
                <a:ext uri="{FF2B5EF4-FFF2-40B4-BE49-F238E27FC236}">
                  <a16:creationId xmlns:a16="http://schemas.microsoft.com/office/drawing/2014/main" id="{1280A3E6-1CE2-18F6-197B-C4F799C43B6D}"/>
                </a:ext>
              </a:extLst>
            </p:cNvPr>
            <p:cNvSpPr/>
            <p:nvPr/>
          </p:nvSpPr>
          <p:spPr>
            <a:xfrm>
              <a:off x="475920" y="145677"/>
              <a:ext cx="9214265" cy="13351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th-TH" dirty="0"/>
            </a:p>
          </p:txBody>
        </p:sp>
        <p:pic>
          <p:nvPicPr>
            <p:cNvPr id="4" name="Picture 2" descr="ผลการค้นหารูปภาพสำหรับ ตราสัญลักษณ์ กรมบัญชีกลาง">
              <a:extLst>
                <a:ext uri="{FF2B5EF4-FFF2-40B4-BE49-F238E27FC236}">
                  <a16:creationId xmlns:a16="http://schemas.microsoft.com/office/drawing/2014/main" id="{B4956D97-0A94-E9FB-403A-7D5F801D1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541" y="278362"/>
              <a:ext cx="852995" cy="98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D47C4A1-BBB0-E0FD-34F4-934070296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793" y="269973"/>
              <a:ext cx="8730014" cy="1210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500" b="1" dirty="0">
                  <a:latin typeface="TH SarabunPSK" pitchFamily="34" charset="-34"/>
                  <a:cs typeface="TH SarabunPSK" pitchFamily="34" charset="-34"/>
                </a:rPr>
                <a:t>รายงานผลการเบิกจ่ายและการใช้จ่ายเงินงบประมาณรายจ่ายลงทุน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000" b="1" dirty="0">
                  <a:latin typeface="TH SarabunPSK" pitchFamily="34" charset="-34"/>
                  <a:cs typeface="TH SarabunPSK" pitchFamily="34" charset="-34"/>
                </a:rPr>
                <a:t>ประจำปีงบประมาณ พ.ศ. 2566 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2500" b="1" dirty="0">
                  <a:latin typeface="TH SarabunPSK" pitchFamily="34" charset="-34"/>
                  <a:cs typeface="TH SarabunPSK" pitchFamily="34" charset="-34"/>
                </a:rPr>
                <a:t>หน่วยงานที่ได้รับจัดสรรงบประมาณตั้งแต่ 10 ล้านบาทขึ้นไป</a:t>
              </a:r>
            </a:p>
          </p:txBody>
        </p:sp>
      </p:grpSp>
      <p:sp>
        <p:nvSpPr>
          <p:cNvPr id="7" name="สี่เหลี่ยมผืนผ้า 14">
            <a:extLst>
              <a:ext uri="{FF2B5EF4-FFF2-40B4-BE49-F238E27FC236}">
                <a16:creationId xmlns:a16="http://schemas.microsoft.com/office/drawing/2014/main" id="{B9AA0E7B-2A91-185C-6F3C-AAC54F3D6A32}"/>
              </a:ext>
            </a:extLst>
          </p:cNvPr>
          <p:cNvSpPr/>
          <p:nvPr/>
        </p:nvSpPr>
        <p:spPr>
          <a:xfrm>
            <a:off x="8034226" y="1897115"/>
            <a:ext cx="1530449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600" b="1" dirty="0">
                <a:solidFill>
                  <a:schemeClr val="bg1"/>
                </a:solidFill>
              </a:rPr>
              <a:t>หน่วย </a:t>
            </a:r>
            <a:r>
              <a:rPr lang="en-US" sz="1600" b="1" dirty="0">
                <a:solidFill>
                  <a:schemeClr val="bg1"/>
                </a:solidFill>
              </a:rPr>
              <a:t>: </a:t>
            </a:r>
            <a:r>
              <a:rPr lang="th-TH" sz="1600" b="1" dirty="0">
                <a:solidFill>
                  <a:schemeClr val="bg1"/>
                </a:solidFill>
              </a:rPr>
              <a:t>ล้านบาท</a:t>
            </a:r>
            <a:endParaRPr lang="en-US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37B8028-C769-0A9F-E06C-8076EE42C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122119"/>
              </p:ext>
            </p:extLst>
          </p:nvPr>
        </p:nvGraphicFramePr>
        <p:xfrm>
          <a:off x="592500" y="2285047"/>
          <a:ext cx="8851258" cy="4017831"/>
        </p:xfrm>
        <a:graphic>
          <a:graphicData uri="http://schemas.openxmlformats.org/drawingml/2006/table">
            <a:tbl>
              <a:tblPr/>
              <a:tblGrid>
                <a:gridCol w="356013">
                  <a:extLst>
                    <a:ext uri="{9D8B030D-6E8A-4147-A177-3AD203B41FA5}">
                      <a16:colId xmlns:a16="http://schemas.microsoft.com/office/drawing/2014/main" val="3639938648"/>
                    </a:ext>
                  </a:extLst>
                </a:gridCol>
                <a:gridCol w="3294536">
                  <a:extLst>
                    <a:ext uri="{9D8B030D-6E8A-4147-A177-3AD203B41FA5}">
                      <a16:colId xmlns:a16="http://schemas.microsoft.com/office/drawing/2014/main" val="1748333537"/>
                    </a:ext>
                  </a:extLst>
                </a:gridCol>
                <a:gridCol w="692494">
                  <a:extLst>
                    <a:ext uri="{9D8B030D-6E8A-4147-A177-3AD203B41FA5}">
                      <a16:colId xmlns:a16="http://schemas.microsoft.com/office/drawing/2014/main" val="2049975658"/>
                    </a:ext>
                  </a:extLst>
                </a:gridCol>
                <a:gridCol w="662976">
                  <a:extLst>
                    <a:ext uri="{9D8B030D-6E8A-4147-A177-3AD203B41FA5}">
                      <a16:colId xmlns:a16="http://schemas.microsoft.com/office/drawing/2014/main" val="819569846"/>
                    </a:ext>
                  </a:extLst>
                </a:gridCol>
                <a:gridCol w="726550">
                  <a:extLst>
                    <a:ext uri="{9D8B030D-6E8A-4147-A177-3AD203B41FA5}">
                      <a16:colId xmlns:a16="http://schemas.microsoft.com/office/drawing/2014/main" val="3789212511"/>
                    </a:ext>
                  </a:extLst>
                </a:gridCol>
                <a:gridCol w="664957">
                  <a:extLst>
                    <a:ext uri="{9D8B030D-6E8A-4147-A177-3AD203B41FA5}">
                      <a16:colId xmlns:a16="http://schemas.microsoft.com/office/drawing/2014/main" val="377062972"/>
                    </a:ext>
                  </a:extLst>
                </a:gridCol>
                <a:gridCol w="959508">
                  <a:extLst>
                    <a:ext uri="{9D8B030D-6E8A-4147-A177-3AD203B41FA5}">
                      <a16:colId xmlns:a16="http://schemas.microsoft.com/office/drawing/2014/main" val="3894208062"/>
                    </a:ext>
                  </a:extLst>
                </a:gridCol>
                <a:gridCol w="636783">
                  <a:extLst>
                    <a:ext uri="{9D8B030D-6E8A-4147-A177-3AD203B41FA5}">
                      <a16:colId xmlns:a16="http://schemas.microsoft.com/office/drawing/2014/main" val="68719590"/>
                    </a:ext>
                  </a:extLst>
                </a:gridCol>
                <a:gridCol w="857441">
                  <a:extLst>
                    <a:ext uri="{9D8B030D-6E8A-4147-A177-3AD203B41FA5}">
                      <a16:colId xmlns:a16="http://schemas.microsoft.com/office/drawing/2014/main" val="2460589884"/>
                    </a:ext>
                  </a:extLst>
                </a:gridCol>
              </a:tblGrid>
              <a:tr h="62626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ส่วนราชการ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รายจ่ายลงทุน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การเบิกจ่าย</a:t>
                      </a:r>
                    </a:p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(เป้าหมาย 3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9.00)</a:t>
                      </a:r>
                      <a:endParaRPr lang="th-TH" sz="1800" b="1" i="0" u="none" strike="noStrike" dirty="0">
                        <a:solidFill>
                          <a:schemeClr val="bg1"/>
                        </a:solidFill>
                        <a:effectLst/>
                        <a:highlight>
                          <a:srgbClr val="FFFF00"/>
                        </a:highlight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การใช้จ่าย </a:t>
                      </a:r>
                    </a:p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(เป้าหมาย 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58.15</a:t>
                      </a:r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03940"/>
                  </a:ext>
                </a:extLst>
              </a:tr>
              <a:tr h="279394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งบจัดสรร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PO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ร้อยละ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สูง/ต่ำกว่า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81E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สูง/ต่ำกว่า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81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813108"/>
                  </a:ext>
                </a:extLst>
              </a:tr>
              <a:tr h="54918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เป้าหมาย (มี.ค.66)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เป้าหมาย</a:t>
                      </a:r>
                    </a:p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(มี.ค.66)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1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502621"/>
                  </a:ext>
                </a:extLst>
              </a:tr>
              <a:tr h="32037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ตำรวจภูธรจังหวัดพังงา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10.09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-39.00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37.60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-20.55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349909"/>
                  </a:ext>
                </a:extLst>
              </a:tr>
              <a:tr h="32037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-35.95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46.62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-11.53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470428"/>
                  </a:ext>
                </a:extLst>
              </a:tr>
              <a:tr h="32037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สำนักงานที่ดินจังหวัด 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-35.84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-54.94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535280"/>
                  </a:ext>
                </a:extLst>
              </a:tr>
              <a:tr h="32037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วิทยาลัยการอาชีพตะกั่วป่า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17.53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6.73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5.68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-33.32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44.09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-14.06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103787"/>
                  </a:ext>
                </a:extLst>
              </a:tr>
              <a:tr h="32037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โรงพยาบาลตะกั่วป่า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-39.00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-58.15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168299"/>
                  </a:ext>
                </a:extLst>
              </a:tr>
              <a:tr h="32037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เทศบาลเมืองพังงา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11.46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-39.00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-58.15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733598"/>
                  </a:ext>
                </a:extLst>
              </a:tr>
              <a:tr h="32037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วิทยาลัยเทคนิคพังงา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-39.00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-58.15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59279"/>
                  </a:ext>
                </a:extLst>
              </a:tr>
              <a:tr h="32037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ฐานทัพเรือพังงา ทัพเรือภาคที่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-36.76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-18.04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02014"/>
                  </a:ext>
                </a:extLst>
              </a:tr>
            </a:tbl>
          </a:graphicData>
        </a:graphic>
      </p:graphicFrame>
      <p:sp>
        <p:nvSpPr>
          <p:cNvPr id="6" name="Flowchart: Manual Input 5">
            <a:extLst>
              <a:ext uri="{FF2B5EF4-FFF2-40B4-BE49-F238E27FC236}">
                <a16:creationId xmlns:a16="http://schemas.microsoft.com/office/drawing/2014/main" id="{59ABE7A0-DD2E-7413-A52D-CF34157188BE}"/>
              </a:ext>
            </a:extLst>
          </p:cNvPr>
          <p:cNvSpPr/>
          <p:nvPr/>
        </p:nvSpPr>
        <p:spPr>
          <a:xfrm>
            <a:off x="759612" y="1849401"/>
            <a:ext cx="3114845" cy="586533"/>
          </a:xfrm>
          <a:prstGeom prst="flowChartManualInput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จำนวน 18 หน่วยงาน (ต่อ)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A22328F9-621D-4F7E-8C6E-BBB526719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435" y="6367367"/>
            <a:ext cx="3615241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F8BF133-671C-4185-AA13-27BE2EF29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6" y="-24376"/>
            <a:ext cx="9909736" cy="6895344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-24376"/>
            <a:ext cx="9906001" cy="6895344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กล่องข้อความ 27">
            <a:extLst>
              <a:ext uri="{FF2B5EF4-FFF2-40B4-BE49-F238E27FC236}">
                <a16:creationId xmlns:a16="http://schemas.microsoft.com/office/drawing/2014/main" id="{7273028C-8641-76FD-0771-3CE6ECE1A8AC}"/>
              </a:ext>
            </a:extLst>
          </p:cNvPr>
          <p:cNvSpPr txBox="1"/>
          <p:nvPr/>
        </p:nvSpPr>
        <p:spPr>
          <a:xfrm>
            <a:off x="4670382" y="3014533"/>
            <a:ext cx="4453835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สำนักงานการท่องเที่ยวและกีฬาจังหวัดพังงา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สำนักงานโยธา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ธิ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การและผังเมืองจังหวัดพังงา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วิทยาลัยเกษตรและเทคโนโลยีพังงา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สำนักงานปศุสัตว์จังหวัดพังงา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สำนักงานวัฒนธรรมจังหวัดพังงา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สำนักงานเกษตรจังหวัดพังงา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สำนักงานการปฏิรูปที่ดินจังหวัดพังงา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โรงพยาบาลพังงา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สำนักงานป้องกันและบรรเทาสาธารณภัยจังหวัดพังงา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วิทยาลัยการอาชีพตะกั่วป่า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สำนักงานศึกษาธิการจังหวัดพังงา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>
          <a:xfrm>
            <a:off x="9306781" y="6425996"/>
            <a:ext cx="411626" cy="365125"/>
          </a:xfrm>
        </p:spPr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454256" y="1576424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334282"/>
              </p:ext>
            </p:extLst>
          </p:nvPr>
        </p:nvGraphicFramePr>
        <p:xfrm>
          <a:off x="529583" y="1785133"/>
          <a:ext cx="8889838" cy="117346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081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2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4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8973">
                  <a:extLst>
                    <a:ext uri="{9D8B030D-6E8A-4147-A177-3AD203B41FA5}">
                      <a16:colId xmlns:a16="http://schemas.microsoft.com/office/drawing/2014/main" val="267704642"/>
                    </a:ext>
                  </a:extLst>
                </a:gridCol>
              </a:tblGrid>
              <a:tr h="5460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คงเหลือ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06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2565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432.47</a:t>
                      </a:r>
                      <a:endParaRPr lang="th-TH" sz="3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197.79</a:t>
                      </a:r>
                      <a:endParaRPr lang="th-TH" sz="3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45.73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sng" strike="noStrike" dirty="0"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234.68</a:t>
                      </a:r>
                      <a:endParaRPr lang="th-TH" sz="3200" b="1" i="0" u="sng" strike="noStrike" dirty="0"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81539AA-50FE-E6B9-E914-63A883A611C6}"/>
              </a:ext>
            </a:extLst>
          </p:cNvPr>
          <p:cNvGrpSpPr/>
          <p:nvPr/>
        </p:nvGrpSpPr>
        <p:grpSpPr>
          <a:xfrm>
            <a:off x="1744238" y="3492757"/>
            <a:ext cx="2743580" cy="994114"/>
            <a:chOff x="948907" y="1999976"/>
            <a:chExt cx="2817095" cy="99411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2F1E46-121D-2D77-5F89-9D0E60EC826A}"/>
                </a:ext>
              </a:extLst>
            </p:cNvPr>
            <p:cNvSpPr/>
            <p:nvPr/>
          </p:nvSpPr>
          <p:spPr>
            <a:xfrm>
              <a:off x="1086928" y="2124926"/>
              <a:ext cx="2679074" cy="86916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rgbClr val="FBDE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802CC05-FA06-E49F-0B00-334402E13D0D}"/>
                </a:ext>
              </a:extLst>
            </p:cNvPr>
            <p:cNvGrpSpPr/>
            <p:nvPr/>
          </p:nvGrpSpPr>
          <p:grpSpPr>
            <a:xfrm>
              <a:off x="948907" y="1999976"/>
              <a:ext cx="2679074" cy="920181"/>
              <a:chOff x="1167092" y="1999976"/>
              <a:chExt cx="2480943" cy="920181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DA4D507-83A9-53A0-09E7-ED9E015F1482}"/>
                  </a:ext>
                </a:extLst>
              </p:cNvPr>
              <p:cNvSpPr/>
              <p:nvPr/>
            </p:nvSpPr>
            <p:spPr>
              <a:xfrm>
                <a:off x="1167092" y="1999976"/>
                <a:ext cx="2480943" cy="92018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73256D-0837-36AF-7DA6-9921AC1F127B}"/>
                  </a:ext>
                </a:extLst>
              </p:cNvPr>
              <p:cNvSpPr txBox="1"/>
              <p:nvPr/>
            </p:nvSpPr>
            <p:spPr>
              <a:xfrm>
                <a:off x="1871932" y="2035834"/>
                <a:ext cx="1776103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2500" b="1" dirty="0">
                    <a:solidFill>
                      <a:schemeClr val="tx2">
                        <a:lumMod val="75000"/>
                      </a:schemeClr>
                    </a:solidFill>
                  </a:rPr>
                  <a:t>เบิกจ่ายแล้วเสร็จ</a:t>
                </a:r>
              </a:p>
              <a:p>
                <a:pPr algn="ctr"/>
                <a:r>
                  <a:rPr lang="en-US" sz="2200" b="1" dirty="0">
                    <a:solidFill>
                      <a:schemeClr val="tx2">
                        <a:lumMod val="75000"/>
                      </a:schemeClr>
                    </a:solidFill>
                  </a:rPr>
                  <a:t>12 </a:t>
                </a:r>
                <a:r>
                  <a:rPr lang="th-TH" sz="2200" b="1" dirty="0">
                    <a:solidFill>
                      <a:schemeClr val="tx2">
                        <a:lumMod val="75000"/>
                      </a:schemeClr>
                    </a:solidFill>
                  </a:rPr>
                  <a:t>หน่วยงาน</a:t>
                </a:r>
              </a:p>
            </p:txBody>
          </p:sp>
        </p:grpSp>
      </p:grpSp>
      <p:sp>
        <p:nvSpPr>
          <p:cNvPr id="25" name="Rectangle 3">
            <a:extLst>
              <a:ext uri="{FF2B5EF4-FFF2-40B4-BE49-F238E27FC236}">
                <a16:creationId xmlns:a16="http://schemas.microsoft.com/office/drawing/2014/main" id="{FC5935AB-645D-4EC7-C572-BA211C064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4077" y="118641"/>
            <a:ext cx="7329826" cy="14157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tabLst>
                <a:tab pos="914400" algn="l"/>
                <a:tab pos="6011863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lang="en-US" sz="4300" b="1" dirty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4300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ของจังหวัดพังงา </a:t>
            </a:r>
            <a:r>
              <a:rPr lang="th-TH" sz="43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มีทั้งสิ้น </a:t>
            </a:r>
            <a:r>
              <a:rPr lang="en-US" sz="43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28 </a:t>
            </a:r>
            <a:r>
              <a:rPr lang="th-TH" sz="43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หน่วยงาน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678B7980-E4DE-40D0-B9F9-B11C6B9E4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10" b="96726" l="10000" r="95385">
                        <a14:foregroundMark x1="26307" y1="7026" x2="28769" y2="4093"/>
                        <a14:foregroundMark x1="28769" y1="4093" x2="33231" y2="10914"/>
                        <a14:foregroundMark x1="37077" y1="4229" x2="46769" y2="819"/>
                        <a14:foregroundMark x1="46769" y1="819" x2="57538" y2="2046"/>
                        <a14:foregroundMark x1="57538" y1="2046" x2="64000" y2="6685"/>
                        <a14:foregroundMark x1="64000" y1="6685" x2="64000" y2="6685"/>
                        <a14:foregroundMark x1="81817" y1="41407" x2="89846" y2="39291"/>
                        <a14:foregroundMark x1="80910" y1="41647" x2="81433" y2="41509"/>
                        <a14:foregroundMark x1="78462" y1="42292" x2="79556" y2="42004"/>
                        <a14:foregroundMark x1="89846" y1="39291" x2="88923" y2="32196"/>
                        <a14:foregroundMark x1="88923" y1="32196" x2="90615" y2="39018"/>
                        <a14:foregroundMark x1="93882" y1="43182" x2="95538" y2="45293"/>
                        <a14:foregroundMark x1="91582" y1="40250" x2="93067" y2="42144"/>
                        <a14:foregroundMark x1="90615" y1="39018" x2="90897" y2="39377"/>
                        <a14:foregroundMark x1="95538" y1="45293" x2="87538" y2="50750"/>
                        <a14:foregroundMark x1="87538" y1="50750" x2="78923" y2="48977"/>
                        <a14:foregroundMark x1="78923" y1="48977" x2="75692" y2="42428"/>
                        <a14:foregroundMark x1="75692" y1="42428" x2="79375" y2="42307"/>
                        <a14:foregroundMark x1="19538" y1="88813" x2="22154" y2="95498"/>
                        <a14:foregroundMark x1="22154" y1="95498" x2="35231" y2="96726"/>
                        <a14:foregroundMark x1="35231" y1="96726" x2="38615" y2="89905"/>
                        <a14:foregroundMark x1="52769" y1="88540" x2="56462" y2="95362"/>
                        <a14:foregroundMark x1="56462" y1="95362" x2="56615" y2="95634"/>
                        <a14:foregroundMark x1="69692" y1="31651" x2="61077" y2="29468"/>
                        <a14:foregroundMark x1="61077" y1="29468" x2="66000" y2="38608"/>
                        <a14:foregroundMark x1="66000" y1="38608" x2="69077" y2="34243"/>
                        <a14:foregroundMark x1="57077" y1="34243" x2="49231" y2="30286"/>
                        <a14:foregroundMark x1="49231" y1="30286" x2="50462" y2="39700"/>
                        <a14:foregroundMark x1="50462" y1="39700" x2="55385" y2="33288"/>
                        <a14:foregroundMark x1="45231" y1="52660" x2="50769" y2="59891"/>
                        <a14:foregroundMark x1="92308" y1="39154" x2="93077" y2="40655"/>
                        <a14:foregroundMark x1="26769" y1="6821" x2="21077" y2="17872"/>
                        <a14:backgroundMark x1="79538" y1="42565" x2="80769" y2="44065"/>
                        <a14:backgroundMark x1="39231" y1="48977" x2="40154" y2="49659"/>
                        <a14:backgroundMark x1="90615" y1="39973" x2="93077" y2="37653"/>
                        <a14:backgroundMark x1="79385" y1="42292" x2="80769" y2="41883"/>
                        <a14:backgroundMark x1="92923" y1="43520" x2="94308" y2="42292"/>
                        <a14:backgroundMark x1="90154" y1="40109" x2="90615" y2="39018"/>
                        <a14:backgroundMark x1="92308" y1="43656" x2="93846" y2="42565"/>
                        <a14:backgroundMark x1="52308" y1="76944" x2="52769" y2="777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0881" y="3380884"/>
            <a:ext cx="3083391" cy="3477116"/>
          </a:xfrm>
          <a:prstGeom prst="rect">
            <a:avLst/>
          </a:prstGeom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BC5D82AD-A4AD-4CCA-9D7B-6F18E48CF4C4}"/>
              </a:ext>
            </a:extLst>
          </p:cNvPr>
          <p:cNvSpPr txBox="1"/>
          <p:nvPr/>
        </p:nvSpPr>
        <p:spPr>
          <a:xfrm>
            <a:off x="2209037" y="6148997"/>
            <a:ext cx="26091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ที่มา :</a:t>
            </a:r>
            <a:r>
              <a:rPr lang="en-US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MIS : Financial Analytics</a:t>
            </a:r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  <a:p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 ณ วันที่ </a:t>
            </a:r>
            <a:r>
              <a:rPr lang="en-US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20</a:t>
            </a:r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มีนาคม 2566</a:t>
            </a:r>
            <a:endParaRPr lang="en-US" sz="15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80332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0DB2DDD0-F45A-4E87-A740-CDA16BF9F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906000" cy="685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85D153-8AC8-3098-60C2-C34346580EAF}"/>
              </a:ext>
            </a:extLst>
          </p:cNvPr>
          <p:cNvSpPr/>
          <p:nvPr/>
        </p:nvSpPr>
        <p:spPr>
          <a:xfrm>
            <a:off x="-1" y="0"/>
            <a:ext cx="9906000" cy="6858000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สี่เหลี่ยมผืนผ้ามุมมน 10">
            <a:extLst>
              <a:ext uri="{FF2B5EF4-FFF2-40B4-BE49-F238E27FC236}">
                <a16:creationId xmlns:a16="http://schemas.microsoft.com/office/drawing/2014/main" id="{1280A3E6-1CE2-18F6-197B-C4F799C43B6D}"/>
              </a:ext>
            </a:extLst>
          </p:cNvPr>
          <p:cNvSpPr/>
          <p:nvPr/>
        </p:nvSpPr>
        <p:spPr>
          <a:xfrm>
            <a:off x="682972" y="367375"/>
            <a:ext cx="8540054" cy="111043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2" descr="ผลการค้นหารูปภาพสำหรับ ตราสัญลักษณ์ กรมบัญชีกลาง">
            <a:extLst>
              <a:ext uri="{FF2B5EF4-FFF2-40B4-BE49-F238E27FC236}">
                <a16:creationId xmlns:a16="http://schemas.microsoft.com/office/drawing/2014/main" id="{B4956D97-0A94-E9FB-403A-7D5F801D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728" y="293934"/>
            <a:ext cx="852995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D47C4A1-BBB0-E0FD-34F4-93407029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723" y="308263"/>
            <a:ext cx="6818142" cy="116955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lang="en-US" sz="3500" b="1" dirty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3500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ของจังหวัดพังงา </a:t>
            </a:r>
            <a:r>
              <a:rPr lang="th-TH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เบิกจ่ายไม่แล้วเสร็จ </a:t>
            </a:r>
            <a:r>
              <a:rPr lang="en-US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16 </a:t>
            </a:r>
            <a:r>
              <a:rPr lang="th-TH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หน่วยงาน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28605E4-630B-688B-51ED-2E7681745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920707"/>
              </p:ext>
            </p:extLst>
          </p:nvPr>
        </p:nvGraphicFramePr>
        <p:xfrm>
          <a:off x="760256" y="1825325"/>
          <a:ext cx="8385486" cy="4676314"/>
        </p:xfrm>
        <a:graphic>
          <a:graphicData uri="http://schemas.openxmlformats.org/drawingml/2006/table">
            <a:tbl>
              <a:tblPr/>
              <a:tblGrid>
                <a:gridCol w="397248">
                  <a:extLst>
                    <a:ext uri="{9D8B030D-6E8A-4147-A177-3AD203B41FA5}">
                      <a16:colId xmlns:a16="http://schemas.microsoft.com/office/drawing/2014/main" val="3038703407"/>
                    </a:ext>
                  </a:extLst>
                </a:gridCol>
                <a:gridCol w="4079613">
                  <a:extLst>
                    <a:ext uri="{9D8B030D-6E8A-4147-A177-3AD203B41FA5}">
                      <a16:colId xmlns:a16="http://schemas.microsoft.com/office/drawing/2014/main" val="1693043626"/>
                    </a:ext>
                  </a:extLst>
                </a:gridCol>
                <a:gridCol w="1078967">
                  <a:extLst>
                    <a:ext uri="{9D8B030D-6E8A-4147-A177-3AD203B41FA5}">
                      <a16:colId xmlns:a16="http://schemas.microsoft.com/office/drawing/2014/main" val="1996643534"/>
                    </a:ext>
                  </a:extLst>
                </a:gridCol>
                <a:gridCol w="965393">
                  <a:extLst>
                    <a:ext uri="{9D8B030D-6E8A-4147-A177-3AD203B41FA5}">
                      <a16:colId xmlns:a16="http://schemas.microsoft.com/office/drawing/2014/main" val="2483157256"/>
                    </a:ext>
                  </a:extLst>
                </a:gridCol>
                <a:gridCol w="976749">
                  <a:extLst>
                    <a:ext uri="{9D8B030D-6E8A-4147-A177-3AD203B41FA5}">
                      <a16:colId xmlns:a16="http://schemas.microsoft.com/office/drawing/2014/main" val="3716856457"/>
                    </a:ext>
                  </a:extLst>
                </a:gridCol>
                <a:gridCol w="887516">
                  <a:extLst>
                    <a:ext uri="{9D8B030D-6E8A-4147-A177-3AD203B41FA5}">
                      <a16:colId xmlns:a16="http://schemas.microsoft.com/office/drawing/2014/main" val="1745163906"/>
                    </a:ext>
                  </a:extLst>
                </a:gridCol>
              </a:tblGrid>
              <a:tr h="1950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รวมเงินกัน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366624"/>
                  </a:ext>
                </a:extLst>
              </a:tr>
              <a:tr h="195014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ไว้เบิกเหลื่อมปี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22838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80.95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21.11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59.84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706387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78.44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29.81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38.01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48.62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260208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แขวงทางหลวงพังงา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51.22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85.37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467442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ตำรวจภูธรจังหวัดพังงา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56.94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21.98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38.61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34.96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743467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21.60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19.44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73675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โครงการชลประทานพังงา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23.43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13.63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58.17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331325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สำนักงานเขตพื้นที่การศึกษาประถมศึกษาพังงา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51.00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78345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6.45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38.25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9.69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03608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วิทยาลัยเทคนิคพังงา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6.82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67.75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44756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เทศบาลเมืองตะกั่วป่า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470063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ที่ทำการปกครองจังหวัดพังงา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44.44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779109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โรงเรียนราชประชานุเคราะห์ 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62.76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217096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แขวงทางหลวงชนบทพังงา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76.61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758661"/>
                  </a:ext>
                </a:extLst>
              </a:tr>
              <a:tr h="276886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สำนักงานส่งเสริมการศึกษานอกระบบและการศึกษาตามอัธยาศัยจังหวัดพังงา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35.93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312504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โรงเรียนดีบุกพังงาวิทยายน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00099"/>
                  </a:ext>
                </a:extLst>
              </a:tr>
              <a:tr h="26211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ศูนย์การศึกษาพิเศษ ประจำจังหวัดพังงา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51.88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848273"/>
                  </a:ext>
                </a:extLst>
              </a:tr>
            </a:tbl>
          </a:graphicData>
        </a:graphic>
      </p:graphicFrame>
      <p:sp>
        <p:nvSpPr>
          <p:cNvPr id="17" name="สี่เหลี่ยมผืนผ้า 1">
            <a:extLst>
              <a:ext uri="{FF2B5EF4-FFF2-40B4-BE49-F238E27FC236}">
                <a16:creationId xmlns:a16="http://schemas.microsoft.com/office/drawing/2014/main" id="{2DA388A7-6F28-3EAC-7EAE-642D39BDE785}"/>
              </a:ext>
            </a:extLst>
          </p:cNvPr>
          <p:cNvSpPr/>
          <p:nvPr/>
        </p:nvSpPr>
        <p:spPr>
          <a:xfrm>
            <a:off x="7988618" y="1552861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400" b="1" dirty="0">
                <a:solidFill>
                  <a:schemeClr val="tx1"/>
                </a:solidFill>
              </a:rPr>
              <a:t>หน่วย </a:t>
            </a:r>
            <a:r>
              <a:rPr lang="en-US" sz="1400" b="1" dirty="0">
                <a:solidFill>
                  <a:schemeClr val="tx1"/>
                </a:solidFill>
              </a:rPr>
              <a:t>: </a:t>
            </a:r>
            <a:r>
              <a:rPr lang="th-TH" sz="1400" b="1" dirty="0">
                <a:solidFill>
                  <a:schemeClr val="tx1"/>
                </a:solidFill>
              </a:rPr>
              <a:t>ล้านบาท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989CB3B-643C-4AAE-AC38-9DDCC3477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7118" y="6501639"/>
            <a:ext cx="3615241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26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BA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B1C39AA-0D4F-406D-90A8-E8DE0E28382B}"/>
              </a:ext>
            </a:extLst>
          </p:cNvPr>
          <p:cNvSpPr/>
          <p:nvPr/>
        </p:nvSpPr>
        <p:spPr>
          <a:xfrm>
            <a:off x="1374330" y="5715309"/>
            <a:ext cx="5483670" cy="61997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 rotWithShape="1">
          <a:blip r:embed="rId2"/>
          <a:srcRect t="70647" b="4677"/>
          <a:stretch/>
        </p:blipFill>
        <p:spPr>
          <a:xfrm>
            <a:off x="0" y="1"/>
            <a:ext cx="9910907" cy="1444130"/>
          </a:xfrm>
          <a:prstGeom prst="rect">
            <a:avLst/>
          </a:prstGeom>
        </p:spPr>
      </p:pic>
      <p:sp>
        <p:nvSpPr>
          <p:cNvPr id="23" name="สี่เหลี่ยมผืนผ้า 22"/>
          <p:cNvSpPr/>
          <p:nvPr/>
        </p:nvSpPr>
        <p:spPr>
          <a:xfrm>
            <a:off x="0" y="0"/>
            <a:ext cx="9910907" cy="1461800"/>
          </a:xfrm>
          <a:prstGeom prst="rect">
            <a:avLst/>
          </a:prstGeom>
          <a:solidFill>
            <a:srgbClr val="EDEDE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8518" y="1453843"/>
            <a:ext cx="9839437" cy="43065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                             </a:t>
            </a:r>
            <a:r>
              <a:rPr lang="th-TH" sz="2400" dirty="0"/>
              <a:t>ที่มา: หนังสือกระทรวงการคลัง </a:t>
            </a:r>
            <a:r>
              <a:rPr lang="th-TH" sz="2400" b="1" dirty="0">
                <a:solidFill>
                  <a:srgbClr val="FF3300"/>
                </a:solidFill>
              </a:rPr>
              <a:t>ด่วนที่สุด </a:t>
            </a:r>
            <a:r>
              <a:rPr lang="th-TH" sz="2400" dirty="0"/>
              <a:t>ที่ กค 0402.5/ว 54 ลงวันที่ 15 มีนาคม 2566</a:t>
            </a:r>
          </a:p>
        </p:txBody>
      </p:sp>
      <p:pic>
        <p:nvPicPr>
          <p:cNvPr id="39" name="รูปภาพ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330" y="1223133"/>
            <a:ext cx="938335" cy="938335"/>
          </a:xfrm>
          <a:prstGeom prst="rect">
            <a:avLst/>
          </a:prstGeom>
        </p:spPr>
      </p:pic>
      <p:pic>
        <p:nvPicPr>
          <p:cNvPr id="24" name="Picture 2" descr="Cross and check mark icon in flat style. Checkmark right vector illustration on isolated background. Tick and cross sign business concept.">
            <a:extLst>
              <a:ext uri="{FF2B5EF4-FFF2-40B4-BE49-F238E27FC236}">
                <a16:creationId xmlns:a16="http://schemas.microsoft.com/office/drawing/2014/main" id="{5AF4E14C-AF86-4701-B598-7E8F729D0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5545" r="95061">
                        <a14:foregroundMark x1="69403" y1="21250" x2="67500" y2="21250"/>
                        <a14:foregroundMark x1="78333" y1="21250" x2="77852" y2="21250"/>
                        <a14:foregroundMark x1="67500" y1="21250" x2="67165" y2="21903"/>
                        <a14:foregroundMark x1="58591" y1="61413" x2="58542" y2="64583"/>
                        <a14:foregroundMark x1="70930" y1="80424" x2="71250" y2="80833"/>
                        <a14:foregroundMark x1="58542" y1="64583" x2="60468" y2="67047"/>
                        <a14:foregroundMark x1="83625" y1="72312" x2="83958" y2="72083"/>
                        <a14:foregroundMark x1="81186" y1="73992" x2="83622" y2="72314"/>
                        <a14:foregroundMark x1="71250" y1="80833" x2="72748" y2="79802"/>
                        <a14:foregroundMark x1="87117" y1="56424" x2="88750" y2="48333"/>
                        <a14:foregroundMark x1="83958" y1="72083" x2="86451" y2="59727"/>
                        <a14:foregroundMark x1="88750" y1="48333" x2="88333" y2="44583"/>
                        <a14:backgroundMark x1="75417" y1="22917" x2="69792" y2="22500"/>
                        <a14:backgroundMark x1="65417" y1="26250" x2="60833" y2="36250"/>
                        <a14:backgroundMark x1="59167" y1="42500" x2="59792" y2="56667"/>
                        <a14:backgroundMark x1="61667" y1="67083" x2="70417" y2="77917"/>
                        <a14:backgroundMark x1="72917" y1="79167" x2="81250" y2="73750"/>
                        <a14:backgroundMark x1="84792" y1="65833" x2="86250" y2="58333"/>
                        <a14:backgroundMark x1="58958" y1="43750" x2="59167" y2="41667"/>
                        <a14:backgroundMark x1="65000" y1="27083" x2="66458" y2="25000"/>
                        <a14:backgroundMark x1="74792" y1="22500" x2="76875" y2="23750"/>
                        <a14:backgroundMark x1="69792" y1="22917" x2="69792" y2="22917"/>
                        <a14:backgroundMark x1="75000" y1="22500" x2="76667" y2="23750"/>
                        <a14:backgroundMark x1="74583" y1="21250" x2="76250" y2="23750"/>
                        <a14:backgroundMark x1="58750" y1="55833" x2="59375" y2="59167"/>
                        <a14:backgroundMark x1="60625" y1="34583" x2="58958" y2="44583"/>
                        <a14:backgroundMark x1="65000" y1="26667" x2="65833" y2="25000"/>
                        <a14:backgroundMark x1="69375" y1="77500" x2="71458" y2="79167"/>
                        <a14:backgroundMark x1="61042" y1="66250" x2="62083" y2="68750"/>
                        <a14:backgroundMark x1="58958" y1="58333" x2="59167" y2="61250"/>
                        <a14:backgroundMark x1="86875" y1="56250" x2="86250" y2="59583"/>
                        <a14:backgroundMark x1="69167" y1="22083" x2="70000" y2="2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605"/>
          <a:stretch/>
        </p:blipFill>
        <p:spPr bwMode="auto">
          <a:xfrm>
            <a:off x="0" y="5232701"/>
            <a:ext cx="1605640" cy="162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5AF42FCE-66C8-4FA5-8DE4-87FA5BA3616C}"/>
              </a:ext>
            </a:extLst>
          </p:cNvPr>
          <p:cNvSpPr txBox="1"/>
          <p:nvPr/>
        </p:nvSpPr>
        <p:spPr>
          <a:xfrm>
            <a:off x="1152609" y="2182618"/>
            <a:ext cx="83171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rial" panose="020B0604020202020204" pitchFamily="34" charset="0"/>
              </a:rPr>
              <a:t>หน่วยงานของรัฐสามารถขยายเวลาเบิกจ่ายงบประมาณปี พ.ศ. 2565 ที่ได้รับอนุมัติให้กันเงินไว้เหลื่อมปี </a:t>
            </a:r>
            <a:br>
              <a:rPr lang="th-TH" sz="2000" b="1" dirty="0">
                <a:latin typeface="Arial" panose="020B0604020202020204" pitchFamily="34" charset="0"/>
              </a:rPr>
            </a:br>
            <a:r>
              <a:rPr lang="th-TH" sz="2000" b="1" dirty="0">
                <a:latin typeface="Arial" panose="020B0604020202020204" pitchFamily="34" charset="0"/>
              </a:rPr>
              <a:t>กรณีมีหนี้ผูกพัน ถึงวันทำการสุดท้ายของเดือนมีนาคม 2566 </a:t>
            </a:r>
            <a:r>
              <a:rPr lang="th-TH" sz="2400" b="1" dirty="0">
                <a:solidFill>
                  <a:srgbClr val="FF0000"/>
                </a:solidFill>
                <a:latin typeface="Arial" panose="020B0604020202020204" pitchFamily="34" charset="0"/>
              </a:rPr>
              <a:t>ทุกรายการไว้ใช้จ่ายได้ถึงกันยายน 2566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1016EC08-07A9-4FA7-A2B0-015A67B8907C}"/>
              </a:ext>
            </a:extLst>
          </p:cNvPr>
          <p:cNvSpPr txBox="1"/>
          <p:nvPr/>
        </p:nvSpPr>
        <p:spPr>
          <a:xfrm>
            <a:off x="1052465" y="3045385"/>
            <a:ext cx="8683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/>
              <a:t>การขอขยายเวลาเบิกจ่ายงบประมาณ ให้หน่วยงานของรัฐ หรือหน่วยงานผู้เบิกแทนดำเนินการ เลือก (</a:t>
            </a:r>
            <a:r>
              <a:rPr lang="en-US" sz="2000" b="1" dirty="0"/>
              <a:t>LIST) </a:t>
            </a:r>
            <a:r>
              <a:rPr lang="th-TH" sz="2000" b="1" dirty="0"/>
              <a:t>และ ยืนยันข้อมูล (</a:t>
            </a:r>
            <a:r>
              <a:rPr lang="en-US" sz="2000" b="1" dirty="0"/>
              <a:t>CONFIRM) </a:t>
            </a:r>
            <a:r>
              <a:rPr lang="th-TH" sz="2000" b="1" dirty="0"/>
              <a:t>ใบสั่งซื้อสั่งจ้าง (</a:t>
            </a:r>
            <a:r>
              <a:rPr lang="en-US" sz="2000" b="1" dirty="0"/>
              <a:t>PO)</a:t>
            </a:r>
            <a:r>
              <a:rPr lang="th-TH" sz="2000" b="1" dirty="0"/>
              <a:t> และ/หรือเอกสารสำรองเงินในระบบ </a:t>
            </a:r>
            <a:r>
              <a:rPr lang="en-US" sz="2000" b="1" dirty="0"/>
              <a:t> New GFMIS Thai </a:t>
            </a:r>
            <a:endParaRPr lang="th-TH" sz="2000" b="1" dirty="0"/>
          </a:p>
        </p:txBody>
      </p:sp>
      <p:sp>
        <p:nvSpPr>
          <p:cNvPr id="36" name="กล่องข้อความ 35">
            <a:extLst>
              <a:ext uri="{FF2B5EF4-FFF2-40B4-BE49-F238E27FC236}">
                <a16:creationId xmlns:a16="http://schemas.microsoft.com/office/drawing/2014/main" id="{E1009C78-AD0C-4EEB-9369-45BE314E6095}"/>
              </a:ext>
            </a:extLst>
          </p:cNvPr>
          <p:cNvSpPr txBox="1"/>
          <p:nvPr/>
        </p:nvSpPr>
        <p:spPr>
          <a:xfrm>
            <a:off x="1052465" y="3586162"/>
            <a:ext cx="8273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</a:rPr>
              <a:t>ภายใน 31 มีนาคม 2566 หากไม่ดำเนินภายในระยะเวลาที่กำหนด งบประมาณดังกล่าว</a:t>
            </a:r>
            <a:br>
              <a:rPr lang="th-TH" sz="2400" b="1" dirty="0">
                <a:solidFill>
                  <a:srgbClr val="FF0000"/>
                </a:solidFill>
              </a:rPr>
            </a:br>
            <a:r>
              <a:rPr lang="th-TH" sz="2400" b="1" dirty="0">
                <a:solidFill>
                  <a:srgbClr val="FF0000"/>
                </a:solidFill>
              </a:rPr>
              <a:t>ต้องถูกพับไปโดยผลของกฎหมาย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9E7C328E-FD4E-4BDA-B33D-8A75213DB6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237" y="3424237"/>
            <a:ext cx="9525" cy="952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8FFFD4B-1CB4-45D8-A6BE-1B50D1AAB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0637" y="3576637"/>
            <a:ext cx="9525" cy="9525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6C8518A0-C35F-4E9E-BA4F-9607B720E3D7}"/>
              </a:ext>
            </a:extLst>
          </p:cNvPr>
          <p:cNvSpPr txBox="1"/>
          <p:nvPr/>
        </p:nvSpPr>
        <p:spPr>
          <a:xfrm>
            <a:off x="1425457" y="5758030"/>
            <a:ext cx="574115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หากไม่ดำเนินการภายใน</a:t>
            </a:r>
            <a:r>
              <a:rPr lang="th-TH" sz="2800" b="1" dirty="0">
                <a:solidFill>
                  <a:srgbClr val="FF0000"/>
                </a:solidFill>
              </a:rPr>
              <a:t>ภายใน 31 มีนาคม 2566 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43E9E227-2645-4681-9E06-F222ED64FC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79197" y="3586162"/>
            <a:ext cx="5380475" cy="358877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285619" y="4453022"/>
            <a:ext cx="495842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000" b="1" dirty="0">
                <a:latin typeface="TH SarabunPSK" panose="020B0500040200020003" pitchFamily="34" charset="-34"/>
              </a:rPr>
              <a:t>ให้หน่วยงานของรัฐ หรือหน่วยงานผู้เบิกแทน เร่งรัดการเบิกจ่ายงบประมาณปีงบประมาณ พ.ศ. 2565 </a:t>
            </a: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  <a:t>ให้แล้วเสร็จภายใน</a:t>
            </a:r>
            <a:b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</a:b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</a:rPr>
              <a:t>วันทำการสุดท้ายของเดือนกันยายน 2566</a:t>
            </a:r>
          </a:p>
        </p:txBody>
      </p:sp>
      <p:sp>
        <p:nvSpPr>
          <p:cNvPr id="33" name="สี่เหลี่ยมผืนผ้า 32">
            <a:extLst>
              <a:ext uri="{FF2B5EF4-FFF2-40B4-BE49-F238E27FC236}">
                <a16:creationId xmlns:a16="http://schemas.microsoft.com/office/drawing/2014/main" id="{4B2EDAE4-4700-4CA8-A427-1BCC9D3A18F1}"/>
              </a:ext>
            </a:extLst>
          </p:cNvPr>
          <p:cNvSpPr/>
          <p:nvPr/>
        </p:nvSpPr>
        <p:spPr>
          <a:xfrm>
            <a:off x="4560310" y="6136614"/>
            <a:ext cx="5246159" cy="54979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th-TH" b="1" dirty="0">
              <a:ln/>
              <a:solidFill>
                <a:srgbClr val="FF0000"/>
              </a:solidFill>
            </a:endParaRP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E9465EA8-6BF3-4452-B8C3-18A28570CE41}"/>
              </a:ext>
            </a:extLst>
          </p:cNvPr>
          <p:cNvSpPr txBox="1"/>
          <p:nvPr/>
        </p:nvSpPr>
        <p:spPr>
          <a:xfrm>
            <a:off x="4763060" y="6182606"/>
            <a:ext cx="4972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งบประมาณต้องถูกพับไปโดยผลของกฎหมาย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CB8DE7AE-8E53-41D6-A3BE-2E4407F8A1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26199">
            <a:off x="100722" y="2029560"/>
            <a:ext cx="1094470" cy="1094470"/>
          </a:xfrm>
          <a:prstGeom prst="rect">
            <a:avLst/>
          </a:prstGeom>
        </p:spPr>
      </p:pic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879606EA-ABA7-4AC8-9064-F555D10F3C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26199">
            <a:off x="56077" y="3190271"/>
            <a:ext cx="1094470" cy="1094470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8FAA1A51-A55D-427C-BAB3-49CF3CD18C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26199">
            <a:off x="147157" y="4295626"/>
            <a:ext cx="1094470" cy="1094470"/>
          </a:xfrm>
          <a:prstGeom prst="rect">
            <a:avLst/>
          </a:prstGeom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A3A5EEAC-672B-42DC-AECC-A1A3B492D0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1601" y="31745"/>
            <a:ext cx="9675191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3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2B8E3B8B-56C1-4604-3475-6D34C78440A6}"/>
              </a:ext>
            </a:extLst>
          </p:cNvPr>
          <p:cNvSpPr/>
          <p:nvPr/>
        </p:nvSpPr>
        <p:spPr>
          <a:xfrm>
            <a:off x="0" y="6245226"/>
            <a:ext cx="9905999" cy="64015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3DF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0" name="สี่เหลี่ยมผืนผ้า 16">
            <a:extLst>
              <a:ext uri="{FF2B5EF4-FFF2-40B4-BE49-F238E27FC236}">
                <a16:creationId xmlns:a16="http://schemas.microsoft.com/office/drawing/2014/main" id="{6DEE829B-0E17-9076-D909-66C085F04070}"/>
              </a:ext>
            </a:extLst>
          </p:cNvPr>
          <p:cNvSpPr/>
          <p:nvPr/>
        </p:nvSpPr>
        <p:spPr>
          <a:xfrm>
            <a:off x="0" y="-27385"/>
            <a:ext cx="9906000" cy="16531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3DF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881063" y="2643189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60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2247372" y="3212227"/>
            <a:ext cx="41487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8800" b="1" dirty="0">
                <a:solidFill>
                  <a:srgbClr val="211E86"/>
                </a:solidFill>
                <a:latin typeface="Times New Roman" pitchFamily="18" charset="0"/>
              </a:rPr>
              <a:t>ขอขอบคุณ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10</a:t>
            </a:fld>
            <a:endParaRPr lang="en-US" altLang="th-TH"/>
          </a:p>
        </p:txBody>
      </p:sp>
      <p:pic>
        <p:nvPicPr>
          <p:cNvPr id="1026" name="Picture 2" descr="https://cdn-icons.flaticon.com/png/512/4296/premium/4296486.png?token=exp=1655776799~hmac=34503c2500eb3656acd61db72cf035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809" y="6329024"/>
            <a:ext cx="416425" cy="4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-icons.flaticon.com/png/512/4296/premium/4296521.png?token=exp=1655776809~hmac=6e98043a8e9d839c509f1bc7d0c34a7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44" y="6332372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-icons.flaticon.com/png/512/3178/premium/3178161.png?token=exp=1655776855~hmac=d1f9a01d57c7319e41712e514cbcbec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108" y="6354007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6341140" y="6306403"/>
            <a:ext cx="2666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http://www.cgd.go.th/png</a:t>
            </a:r>
            <a:endParaRPr lang="th-TH" alt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23272" y="6283784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  <a:endParaRPr lang="en-US" alt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257773" y="6307869"/>
            <a:ext cx="1306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076-481475</a:t>
            </a:r>
            <a:endParaRPr lang="en-US" alt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1388060" y="323132"/>
            <a:ext cx="4285020" cy="7516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17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กล่องข้อความ 17"/>
          <p:cNvSpPr txBox="1"/>
          <p:nvPr/>
        </p:nvSpPr>
        <p:spPr>
          <a:xfrm>
            <a:off x="2023058" y="356254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60ED2F4-B630-41DD-9AA3-F83A234C44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62" b="91601" l="10000" r="99600">
                        <a14:foregroundMark x1="90200" y1="59055" x2="97000" y2="36745"/>
                        <a14:foregroundMark x1="97000" y1="36745" x2="90900" y2="39108"/>
                        <a14:foregroundMark x1="92150" y1="30555" x2="94700" y2="13123"/>
                        <a14:foregroundMark x1="90900" y1="39108" x2="91763" y2="33204"/>
                        <a14:foregroundMark x1="91338" y1="5656" x2="90800" y2="4462"/>
                        <a14:foregroundMark x1="88372" y1="8347" x2="86700" y2="11024"/>
                        <a14:foregroundMark x1="90800" y1="4462" x2="90438" y2="5041"/>
                        <a14:foregroundMark x1="93600" y1="34383" x2="95400" y2="46457"/>
                        <a14:foregroundMark x1="95400" y1="46457" x2="94400" y2="47244"/>
                        <a14:foregroundMark x1="89900" y1="68241" x2="91790" y2="69895"/>
                        <a14:foregroundMark x1="97712" y1="69806" x2="99500" y2="68241"/>
                        <a14:foregroundMark x1="99500" y1="68241" x2="99500" y2="68241"/>
                        <a14:foregroundMark x1="86200" y1="91601" x2="87278" y2="91601"/>
                        <a14:foregroundMark x1="92346" y1="91282" x2="99600" y2="86089"/>
                        <a14:foregroundMark x1="94100" y1="13911" x2="95200" y2="10499"/>
                        <a14:backgroundMark x1="91400" y1="5512" x2="94399" y2="11995"/>
                        <a14:backgroundMark x1="90200" y1="4724" x2="89200" y2="9449"/>
                        <a14:backgroundMark x1="92000" y1="69029" x2="97900" y2="69029"/>
                        <a14:backgroundMark x1="88500" y1="93438" x2="91700" y2="92913"/>
                        <a14:backgroundMark x1="88300" y1="91339" x2="92200" y2="91864"/>
                        <a14:backgroundMark x1="87900" y1="91076" x2="88000" y2="91864"/>
                        <a14:backgroundMark x1="92100" y1="32021" x2="92100" y2="32021"/>
                        <a14:backgroundMark x1="92400" y1="31759" x2="91300" y2="30971"/>
                      </a14:backgroundRemoval>
                    </a14:imgEffect>
                  </a14:imgLayer>
                </a14:imgProps>
              </a:ext>
            </a:extLst>
          </a:blip>
          <a:srcRect l="56846"/>
          <a:stretch/>
        </p:blipFill>
        <p:spPr>
          <a:xfrm>
            <a:off x="5833809" y="2965269"/>
            <a:ext cx="4072190" cy="359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7869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6851</TotalTime>
  <Words>1284</Words>
  <Application>Microsoft Office PowerPoint</Application>
  <PresentationFormat>A4 Paper (210x297 mm)</PresentationFormat>
  <Paragraphs>491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2547_DAYIN01</vt:lpstr>
      <vt:lpstr>Angsana New</vt:lpstr>
      <vt:lpstr>AngsanaUPC</vt:lpstr>
      <vt:lpstr>Arial</vt:lpstr>
      <vt:lpstr>Calibri</vt:lpstr>
      <vt:lpstr>Calibri Light</vt:lpstr>
      <vt:lpstr>Microsoft Sans Serif</vt:lpstr>
      <vt:lpstr>TH Niramit AS</vt:lpstr>
      <vt:lpstr>TH SarabunPSK</vt:lpstr>
      <vt:lpstr>Times New Roman</vt:lpstr>
      <vt:lpstr>Verdana</vt:lpstr>
      <vt:lpstr>Wingdings 2</vt:lpstr>
      <vt:lpstr>ธีมของ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วิสสุตา อนุสาร</dc:creator>
  <cp:lastModifiedBy>อรวรรณ อังสุธรรม</cp:lastModifiedBy>
  <cp:revision>262</cp:revision>
  <cp:lastPrinted>2023-03-23T06:59:34Z</cp:lastPrinted>
  <dcterms:created xsi:type="dcterms:W3CDTF">2022-07-19T02:32:18Z</dcterms:created>
  <dcterms:modified xsi:type="dcterms:W3CDTF">2023-03-23T07:05:01Z</dcterms:modified>
</cp:coreProperties>
</file>